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2" r:id="rId3"/>
    <p:sldId id="273" r:id="rId4"/>
    <p:sldId id="265" r:id="rId5"/>
    <p:sldId id="264" r:id="rId6"/>
    <p:sldId id="268" r:id="rId7"/>
    <p:sldId id="267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1D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17F818-93EA-48D7-8915-11C8CECAC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916AD1-FD05-413F-9318-E05650DE3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CAD873-07A4-4EB4-89E1-0261CF44B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BD82-C532-4CC6-9AD3-9D81119AFF03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821FC3-5E97-4F6E-AED8-78C4C1D28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9382F0-C13B-4FFA-AB2B-3CFDBDD72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53C7-7479-4440-8BDE-24940D9CFA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24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73C454-4837-4820-BF86-98393CD25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31D00DA-EA21-4031-83E6-CD269D0A6A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DA608A-BA70-45A1-85EC-D86A09B59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BD82-C532-4CC6-9AD3-9D81119AFF03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85942D-3A8A-4B8D-8072-CBD2AC1F8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F0C734-A0E5-4AA6-9F6A-21BF7A6CF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53C7-7479-4440-8BDE-24940D9CFA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92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5025079-1A1F-40FB-96EA-1CD315720D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799B16E-087A-4AFC-8E05-6BBE97992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4D7BAB-E2DA-4D3F-840E-6ECA86221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BD82-C532-4CC6-9AD3-9D81119AFF03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69F77B-2768-42C2-8D21-76B826176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5CAE5D-1F32-423C-A122-F55DA3FF9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53C7-7479-4440-8BDE-24940D9CFA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18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FBFC01-A339-40D7-9B74-802540BC5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5142BC-14A7-4408-A51C-40DBC3700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65A683-FD48-4277-8C3A-1BF58823F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BD82-C532-4CC6-9AD3-9D81119AFF03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8B8CBD-DB24-4692-B310-AE42E7197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302236-57B8-4DFE-9E44-0DB41CB58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53C7-7479-4440-8BDE-24940D9CFA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72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4EC9B1-EC7E-4AB3-A37C-7F6BA2BA7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D888AB-BC4D-4757-B7AA-30203321B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352E22-095F-4C12-A62B-A6D707759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BD82-C532-4CC6-9AD3-9D81119AFF03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E6FF06-C9E1-4476-A569-65B360428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E65110-713E-4C10-9D30-EB81660E3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53C7-7479-4440-8BDE-24940D9CFA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8ECDDD-5A61-4570-94EF-F9738C532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82BB52-6440-4557-802E-44AD5C2147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A943F58-4182-4E0E-AF1A-BE52B7659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2B2426A-4EEC-4F51-86A0-778A4F1F0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BD82-C532-4CC6-9AD3-9D81119AFF03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7F68DAA-4FFF-4B42-BB43-885A4F98B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D7BE7FF-6420-43CF-868F-57BFB90E0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53C7-7479-4440-8BDE-24940D9CFA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82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8E1D4E-BB04-4A89-ADB3-A4D4C5437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390C773-DC9C-4286-A5EB-D1FCCB4EA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37EB733-BD33-4A14-BA3C-4CDB45771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A990F74-4E6B-48A0-8E46-5588D66156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CB8333D-8D6D-4A4B-9C9C-9EDB264669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B70A38D-464B-40B0-8C11-D10DBFBE8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BD82-C532-4CC6-9AD3-9D81119AFF03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1C1E1AB-4906-4137-988C-E7FB48185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5F2BD6E-5351-4FB3-8D98-C40FD93F8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53C7-7479-4440-8BDE-24940D9CFA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92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8FE013-E951-4403-87E7-D37D4FC12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0813532-811A-4044-8770-CA01047E5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BD82-C532-4CC6-9AD3-9D81119AFF03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849E9D2-16ED-4311-9C68-E872F116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0274E29-E331-4063-AC76-FD9052FC0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53C7-7479-4440-8BDE-24940D9CFA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31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20EEAB4-A026-41CB-B058-569329224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BD82-C532-4CC6-9AD3-9D81119AFF03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C520E3C-8243-45AC-98E0-E5D919B0D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73F0C00-37E3-4387-9779-C83E33CAC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53C7-7479-4440-8BDE-24940D9CFA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45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30DDBE-BA34-4667-8259-642F9E5D4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DB3D0C-94DC-49CC-B1AA-67C8BB8C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A7537BB-BFCC-4ACE-82E1-9B538ACE9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7B2DC1E-7811-4705-A828-E5AA7B263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BD82-C532-4CC6-9AD3-9D81119AFF03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8B1194-7C49-442F-B828-5324BE596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51B64DD-99FF-461A-8AAA-1DBAD04BB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53C7-7479-4440-8BDE-24940D9CFA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55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AB4E0-3D5A-4DCD-8046-2192A47C1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2335A3C-586D-452B-BB2C-BCEB05185E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4830C45-DFBA-4AE6-ADB8-C6360283E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AEA7325-7DC5-4BBE-8D9E-AA708B244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BD82-C532-4CC6-9AD3-9D81119AFF03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41C3E3-D7C9-4CBC-B9CB-8E62B4154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C3BD303-38CD-48D7-ADB1-006B944B1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53C7-7479-4440-8BDE-24940D9CFA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18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29FEC73-A326-45DB-AD42-CD71E9B8E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3B5D1C-63BF-4494-BD7A-4B525CA0E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53F592-5D0F-4362-AD1C-667BD52D1B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0BD82-C532-4CC6-9AD3-9D81119AFF03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B9044D-2ECE-4BD4-A995-02FB37B663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77202E-D6B9-4E55-B110-BEB0B60F8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453C7-7479-4440-8BDE-24940D9CFA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25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.jpe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BDF0B9D8-7EEE-42B3-BE60-906C349C7A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311" y="594536"/>
            <a:ext cx="8914764" cy="3580525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F1119F8A-FE3F-480A-82A8-DD9856E0BDF7}"/>
              </a:ext>
            </a:extLst>
          </p:cNvPr>
          <p:cNvGrpSpPr/>
          <p:nvPr/>
        </p:nvGrpSpPr>
        <p:grpSpPr>
          <a:xfrm>
            <a:off x="2135072" y="6034670"/>
            <a:ext cx="9583169" cy="735711"/>
            <a:chOff x="2135072" y="6034670"/>
            <a:chExt cx="9583169" cy="735711"/>
          </a:xfrm>
        </p:grpSpPr>
        <p:pic>
          <p:nvPicPr>
            <p:cNvPr id="17" name="Picture 1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xmlns="" id="{2B398CE0-020E-48AA-A1E0-96C3DB2654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5072" y="6140858"/>
              <a:ext cx="1673645" cy="495097"/>
            </a:xfrm>
            <a:prstGeom prst="rect">
              <a:avLst/>
            </a:prstGeom>
          </p:spPr>
        </p:pic>
        <p:pic>
          <p:nvPicPr>
            <p:cNvPr id="18" name="Picture 17" descr="A picture containing table&#10;&#10;Description automatically generated">
              <a:extLst>
                <a:ext uri="{FF2B5EF4-FFF2-40B4-BE49-F238E27FC236}">
                  <a16:creationId xmlns:a16="http://schemas.microsoft.com/office/drawing/2014/main" xmlns="" id="{D73330A3-25C9-43C1-94AD-A8928CC5EA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4885" y="6034670"/>
              <a:ext cx="762758" cy="735711"/>
            </a:xfrm>
            <a:prstGeom prst="rect">
              <a:avLst/>
            </a:prstGeom>
          </p:spPr>
        </p:pic>
        <p:pic>
          <p:nvPicPr>
            <p:cNvPr id="19" name="Picture 18" descr="A screenshot of a cell phone&#10;&#10;Description automatically generated">
              <a:extLst>
                <a:ext uri="{FF2B5EF4-FFF2-40B4-BE49-F238E27FC236}">
                  <a16:creationId xmlns:a16="http://schemas.microsoft.com/office/drawing/2014/main" xmlns="" id="{8DEA6E55-1670-4815-A362-8A83062E932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4830" y="6149634"/>
              <a:ext cx="1196693" cy="532347"/>
            </a:xfrm>
            <a:prstGeom prst="rect">
              <a:avLst/>
            </a:prstGeom>
          </p:spPr>
        </p:pic>
        <p:pic>
          <p:nvPicPr>
            <p:cNvPr id="20" name="Picture 19" descr="A close up of a sign&#10;&#10;Description automatically generated">
              <a:extLst>
                <a:ext uri="{FF2B5EF4-FFF2-40B4-BE49-F238E27FC236}">
                  <a16:creationId xmlns:a16="http://schemas.microsoft.com/office/drawing/2014/main" xmlns="" id="{11053832-7D2E-4D66-934C-1487765780E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7690" y="6200285"/>
              <a:ext cx="1196694" cy="404482"/>
            </a:xfrm>
            <a:prstGeom prst="rect">
              <a:avLst/>
            </a:prstGeom>
          </p:spPr>
        </p:pic>
        <p:pic>
          <p:nvPicPr>
            <p:cNvPr id="21" name="Picture 20" descr="A picture containing object, monitor, clock, screen&#10;&#10;Description automatically generated">
              <a:extLst>
                <a:ext uri="{FF2B5EF4-FFF2-40B4-BE49-F238E27FC236}">
                  <a16:creationId xmlns:a16="http://schemas.microsoft.com/office/drawing/2014/main" xmlns="" id="{E4AB4FF1-B979-4A91-85AA-73AB27B2897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1709" y="6237118"/>
              <a:ext cx="1069170" cy="504395"/>
            </a:xfrm>
            <a:prstGeom prst="rect">
              <a:avLst/>
            </a:prstGeom>
          </p:spPr>
        </p:pic>
        <p:pic>
          <p:nvPicPr>
            <p:cNvPr id="22" name="Picture 2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xmlns="" id="{1885E8B9-ABAB-48D7-8C6E-153119845B4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2115" y="6316413"/>
              <a:ext cx="1196126" cy="289016"/>
            </a:xfrm>
            <a:prstGeom prst="rect">
              <a:avLst/>
            </a:prstGeom>
          </p:spPr>
        </p:pic>
        <p:pic>
          <p:nvPicPr>
            <p:cNvPr id="23" name="Picture 22" descr="A picture containing knife&#10;&#10;Description automatically generated">
              <a:extLst>
                <a:ext uri="{FF2B5EF4-FFF2-40B4-BE49-F238E27FC236}">
                  <a16:creationId xmlns:a16="http://schemas.microsoft.com/office/drawing/2014/main" xmlns="" id="{EAD6710B-5DD3-40E2-85B4-D2D7440BF46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8204" y="6322269"/>
              <a:ext cx="1739261" cy="334095"/>
            </a:xfrm>
            <a:prstGeom prst="rect">
              <a:avLst/>
            </a:prstGeom>
          </p:spPr>
        </p:pic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703E0BA-CE23-43EF-9B74-C173E8F83F13}"/>
              </a:ext>
            </a:extLst>
          </p:cNvPr>
          <p:cNvSpPr/>
          <p:nvPr/>
        </p:nvSpPr>
        <p:spPr>
          <a:xfrm>
            <a:off x="0" y="1"/>
            <a:ext cx="1918883" cy="6858000"/>
          </a:xfrm>
          <a:prstGeom prst="rect">
            <a:avLst/>
          </a:prstGeom>
          <a:solidFill>
            <a:srgbClr val="7F1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xmlns="" id="{BB0C0E40-341B-456E-A382-B25EFF721196}"/>
              </a:ext>
            </a:extLst>
          </p:cNvPr>
          <p:cNvSpPr/>
          <p:nvPr/>
        </p:nvSpPr>
        <p:spPr>
          <a:xfrm rot="5400000">
            <a:off x="-2246805" y="2242645"/>
            <a:ext cx="6858000" cy="2372710"/>
          </a:xfrm>
          <a:prstGeom prst="triangle">
            <a:avLst>
              <a:gd name="adj" fmla="val 50766"/>
            </a:avLst>
          </a:prstGeom>
          <a:gradFill>
            <a:gsLst>
              <a:gs pos="0">
                <a:srgbClr val="FFC000"/>
              </a:gs>
              <a:gs pos="74000">
                <a:srgbClr val="FFC000"/>
              </a:gs>
              <a:gs pos="100000">
                <a:srgbClr val="7F1D5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xmlns="" id="{D78620D2-E0A7-4ED9-ABB4-5BB201F384C7}"/>
              </a:ext>
            </a:extLst>
          </p:cNvPr>
          <p:cNvSpPr/>
          <p:nvPr/>
        </p:nvSpPr>
        <p:spPr>
          <a:xfrm rot="5400000">
            <a:off x="-3082757" y="3064045"/>
            <a:ext cx="6858001" cy="729911"/>
          </a:xfrm>
          <a:prstGeom prst="triangle">
            <a:avLst>
              <a:gd name="adj" fmla="val 51062"/>
            </a:avLst>
          </a:prstGeom>
          <a:solidFill>
            <a:srgbClr val="7F1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FB5A941B-79F9-4189-B5F9-8DAFA9B5A657}"/>
              </a:ext>
            </a:extLst>
          </p:cNvPr>
          <p:cNvSpPr txBox="1"/>
          <p:nvPr/>
        </p:nvSpPr>
        <p:spPr>
          <a:xfrm>
            <a:off x="3859821" y="4932157"/>
            <a:ext cx="624968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600" b="1" dirty="0">
                <a:solidFill>
                  <a:srgbClr val="7F1D53"/>
                </a:solidFill>
                <a:latin typeface="Abadi Extra Light" panose="020B0204020104020204" pitchFamily="34" charset="0"/>
              </a:rPr>
              <a:t>ON-LINE STUDY VISIT LATVIA</a:t>
            </a:r>
          </a:p>
          <a:p>
            <a:pPr algn="ctr"/>
            <a:r>
              <a:rPr lang="ro-RO" sz="1400" dirty="0">
                <a:solidFill>
                  <a:srgbClr val="7F1D53"/>
                </a:solidFill>
                <a:latin typeface="Abadi Extra Light" panose="020B0204020104020204" pitchFamily="34" charset="0"/>
              </a:rPr>
              <a:t>2019-1-LV01-KA201-060345</a:t>
            </a:r>
            <a:endParaRPr lang="en-GB" sz="1400" dirty="0">
              <a:solidFill>
                <a:srgbClr val="7F1D53"/>
              </a:solidFill>
              <a:latin typeface="Abadi Extra Light" panose="020B0204020104020204" pitchFamily="34" charset="0"/>
            </a:endParaRPr>
          </a:p>
        </p:txBody>
      </p:sp>
      <p:pic>
        <p:nvPicPr>
          <p:cNvPr id="1030" name="Picture 6" descr="Image result for co-funded by the erasmus+ programme of the european union">
            <a:extLst>
              <a:ext uri="{FF2B5EF4-FFF2-40B4-BE49-F238E27FC236}">
                <a16:creationId xmlns:a16="http://schemas.microsoft.com/office/drawing/2014/main" xmlns="" id="{AB1CDC3E-BCD9-494D-AD8D-3F7D0BB67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67" y="3361921"/>
            <a:ext cx="1338105" cy="29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12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F191D0A-F3DC-49E1-A88F-0C29CC9C7262}"/>
              </a:ext>
            </a:extLst>
          </p:cNvPr>
          <p:cNvSpPr/>
          <p:nvPr/>
        </p:nvSpPr>
        <p:spPr>
          <a:xfrm rot="5400000">
            <a:off x="5835320" y="-5823274"/>
            <a:ext cx="521357" cy="12191998"/>
          </a:xfrm>
          <a:prstGeom prst="rect">
            <a:avLst/>
          </a:prstGeom>
          <a:solidFill>
            <a:srgbClr val="7F1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DBC1574C-8D06-4812-B189-613ACEBFAA46}"/>
              </a:ext>
            </a:extLst>
          </p:cNvPr>
          <p:cNvSpPr/>
          <p:nvPr/>
        </p:nvSpPr>
        <p:spPr>
          <a:xfrm rot="10800000">
            <a:off x="1" y="9366"/>
            <a:ext cx="12191998" cy="1044733"/>
          </a:xfrm>
          <a:prstGeom prst="triangle">
            <a:avLst>
              <a:gd name="adj" fmla="val 83474"/>
            </a:avLst>
          </a:prstGeom>
          <a:gradFill>
            <a:gsLst>
              <a:gs pos="0">
                <a:srgbClr val="FFC000"/>
              </a:gs>
              <a:gs pos="74000">
                <a:srgbClr val="FFC000"/>
              </a:gs>
              <a:gs pos="100000">
                <a:srgbClr val="7F1D5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3AA4909A-5D12-4D62-97CD-8577A6541420}"/>
              </a:ext>
            </a:extLst>
          </p:cNvPr>
          <p:cNvSpPr/>
          <p:nvPr/>
        </p:nvSpPr>
        <p:spPr>
          <a:xfrm rot="10800000">
            <a:off x="1" y="0"/>
            <a:ext cx="12192000" cy="764155"/>
          </a:xfrm>
          <a:prstGeom prst="triangle">
            <a:avLst>
              <a:gd name="adj" fmla="val 83787"/>
            </a:avLst>
          </a:prstGeom>
          <a:solidFill>
            <a:srgbClr val="7F1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3443C62B-85E9-43D7-AC55-F27F4B2C1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289" y="6132338"/>
            <a:ext cx="1416446" cy="568901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838C725-AEF7-4878-BF4A-98AD6865CBCA}"/>
              </a:ext>
            </a:extLst>
          </p:cNvPr>
          <p:cNvSpPr txBox="1"/>
          <p:nvPr/>
        </p:nvSpPr>
        <p:spPr>
          <a:xfrm>
            <a:off x="2943225" y="1205823"/>
            <a:ext cx="527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b="1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Learning</a:t>
            </a:r>
            <a:r>
              <a:rPr lang="lv-LV" sz="3200" b="1" dirty="0">
                <a:solidFill>
                  <a:srgbClr val="7F1D53"/>
                </a:solidFill>
                <a:latin typeface="Abadi Extra Light" panose="020B0204020104020204" pitchFamily="34" charset="0"/>
              </a:rPr>
              <a:t> </a:t>
            </a:r>
            <a:r>
              <a:rPr lang="lv-LV" sz="3200" b="1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consultant</a:t>
            </a:r>
            <a:endParaRPr lang="en-GB" sz="3200" b="1" dirty="0">
              <a:solidFill>
                <a:srgbClr val="7F1D53"/>
              </a:solidFill>
              <a:latin typeface="Abadi Extra Light" panose="020B0204020104020204" pitchFamily="34" charset="0"/>
            </a:endParaRPr>
          </a:p>
        </p:txBody>
      </p:sp>
      <p:pic>
        <p:nvPicPr>
          <p:cNvPr id="9" name="Picture 6" descr="Image result for co-funded by the erasmus+ programme of the european union">
            <a:extLst>
              <a:ext uri="{FF2B5EF4-FFF2-40B4-BE49-F238E27FC236}">
                <a16:creationId xmlns:a16="http://schemas.microsoft.com/office/drawing/2014/main" xmlns="" id="{00F679E9-0187-4E47-B0B7-1B366C657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7" y="785353"/>
            <a:ext cx="1251955" cy="27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A5BABA9-575F-422D-9451-537A663B7554}"/>
              </a:ext>
            </a:extLst>
          </p:cNvPr>
          <p:cNvSpPr txBox="1"/>
          <p:nvPr/>
        </p:nvSpPr>
        <p:spPr>
          <a:xfrm>
            <a:off x="286265" y="1942321"/>
            <a:ext cx="11283435" cy="3733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 Light" panose="020B0304020202020204" pitchFamily="34" charset="0"/>
              </a:rPr>
              <a:t>Observes lessons, provides individualized </a:t>
            </a:r>
            <a:r>
              <a:rPr lang="lv-LV" sz="2000" dirty="0" err="1">
                <a:latin typeface="Avenir Next LT Pro Light" panose="020B0304020202020204" pitchFamily="34" charset="0"/>
              </a:rPr>
              <a:t>feedback</a:t>
            </a:r>
            <a:r>
              <a:rPr lang="en-US" sz="2000" dirty="0">
                <a:latin typeface="Avenir Next LT Pro Light" panose="020B0304020202020204" pitchFamily="34" charset="0"/>
              </a:rPr>
              <a:t> on the necessary improvements</a:t>
            </a:r>
          </a:p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 Light" panose="020B0304020202020204" pitchFamily="34" charset="0"/>
              </a:rPr>
              <a:t>Advises teachers on lesson planning and design</a:t>
            </a:r>
          </a:p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 Light" panose="020B0304020202020204" pitchFamily="34" charset="0"/>
              </a:rPr>
              <a:t>Conducts lesson analysis individually or in groups for teacher practice-based professional development</a:t>
            </a:r>
          </a:p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 Light" panose="020B0304020202020204" pitchFamily="34" charset="0"/>
              </a:rPr>
              <a:t>Leads teacher learning or collaboration groups</a:t>
            </a:r>
          </a:p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 Light" panose="020B0304020202020204" pitchFamily="34" charset="0"/>
              </a:rPr>
              <a:t>Supports school management in diagnosing teachers' professional </a:t>
            </a:r>
            <a:r>
              <a:rPr lang="lv-LV" sz="2000" dirty="0" err="1">
                <a:latin typeface="Avenir Next LT Pro Light" panose="020B0304020202020204" pitchFamily="34" charset="0"/>
              </a:rPr>
              <a:t>development</a:t>
            </a:r>
            <a:r>
              <a:rPr lang="en-US" sz="2000" dirty="0">
                <a:latin typeface="Avenir Next LT Pro Light" panose="020B0304020202020204" pitchFamily="34" charset="0"/>
              </a:rPr>
              <a:t> needs.</a:t>
            </a:r>
          </a:p>
        </p:txBody>
      </p:sp>
    </p:spTree>
    <p:extLst>
      <p:ext uri="{BB962C8B-B14F-4D97-AF65-F5344CB8AC3E}">
        <p14:creationId xmlns:p14="http://schemas.microsoft.com/office/powerpoint/2010/main" val="335454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F191D0A-F3DC-49E1-A88F-0C29CC9C7262}"/>
              </a:ext>
            </a:extLst>
          </p:cNvPr>
          <p:cNvSpPr/>
          <p:nvPr/>
        </p:nvSpPr>
        <p:spPr>
          <a:xfrm rot="5400000">
            <a:off x="5835320" y="-5823274"/>
            <a:ext cx="521357" cy="12191998"/>
          </a:xfrm>
          <a:prstGeom prst="rect">
            <a:avLst/>
          </a:prstGeom>
          <a:solidFill>
            <a:srgbClr val="7F1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DBC1574C-8D06-4812-B189-613ACEBFAA46}"/>
              </a:ext>
            </a:extLst>
          </p:cNvPr>
          <p:cNvSpPr/>
          <p:nvPr/>
        </p:nvSpPr>
        <p:spPr>
          <a:xfrm rot="10800000">
            <a:off x="1" y="9366"/>
            <a:ext cx="12191998" cy="1044733"/>
          </a:xfrm>
          <a:prstGeom prst="triangle">
            <a:avLst>
              <a:gd name="adj" fmla="val 83474"/>
            </a:avLst>
          </a:prstGeom>
          <a:gradFill>
            <a:gsLst>
              <a:gs pos="0">
                <a:srgbClr val="FFC000"/>
              </a:gs>
              <a:gs pos="74000">
                <a:srgbClr val="FFC000"/>
              </a:gs>
              <a:gs pos="100000">
                <a:srgbClr val="7F1D5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3AA4909A-5D12-4D62-97CD-8577A6541420}"/>
              </a:ext>
            </a:extLst>
          </p:cNvPr>
          <p:cNvSpPr/>
          <p:nvPr/>
        </p:nvSpPr>
        <p:spPr>
          <a:xfrm rot="10800000">
            <a:off x="1" y="0"/>
            <a:ext cx="12192000" cy="764155"/>
          </a:xfrm>
          <a:prstGeom prst="triangle">
            <a:avLst>
              <a:gd name="adj" fmla="val 83787"/>
            </a:avLst>
          </a:prstGeom>
          <a:solidFill>
            <a:srgbClr val="7F1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3443C62B-85E9-43D7-AC55-F27F4B2C1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289" y="6132338"/>
            <a:ext cx="1416446" cy="568901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838C725-AEF7-4878-BF4A-98AD6865CBCA}"/>
              </a:ext>
            </a:extLst>
          </p:cNvPr>
          <p:cNvSpPr txBox="1"/>
          <p:nvPr/>
        </p:nvSpPr>
        <p:spPr>
          <a:xfrm>
            <a:off x="1293632" y="1539923"/>
            <a:ext cx="527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3200" b="1" dirty="0">
                <a:solidFill>
                  <a:srgbClr val="7F1D53"/>
                </a:solidFill>
                <a:latin typeface="Abadi Extra Light" panose="020B0204020104020204" pitchFamily="34" charset="0"/>
              </a:rPr>
              <a:t>CoDe </a:t>
            </a:r>
            <a:r>
              <a:rPr lang="lv-LV" sz="3200" b="1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goal</a:t>
            </a:r>
            <a:endParaRPr lang="en-GB" sz="3200" b="1" dirty="0">
              <a:solidFill>
                <a:srgbClr val="7F1D53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3649FD22-5552-470B-8A07-84E88B12A3C0}"/>
              </a:ext>
            </a:extLst>
          </p:cNvPr>
          <p:cNvSpPr txBox="1"/>
          <p:nvPr/>
        </p:nvSpPr>
        <p:spPr>
          <a:xfrm>
            <a:off x="622300" y="2654261"/>
            <a:ext cx="11283435" cy="279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en-US" sz="2400" dirty="0">
                <a:latin typeface="Avenir Next LT Pro Light" panose="020B0304020202020204" pitchFamily="34" charset="0"/>
              </a:rPr>
              <a:t>The goal for CoDe project is to explore </a:t>
            </a:r>
            <a:r>
              <a:rPr lang="en-US" sz="2400" b="1" dirty="0">
                <a:latin typeface="Avenir Next LT Pro Light" panose="020B0304020202020204" pitchFamily="34" charset="0"/>
              </a:rPr>
              <a:t>the experience and best practices </a:t>
            </a:r>
            <a:r>
              <a:rPr lang="en-US" sz="2400" dirty="0">
                <a:latin typeface="Avenir Next LT Pro Light" panose="020B0304020202020204" pitchFamily="34" charset="0"/>
              </a:rPr>
              <a:t>of partner countries in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en-US" sz="2400" b="1" dirty="0">
                <a:latin typeface="Avenir Next LT Pro Light" panose="020B0304020202020204" pitchFamily="34" charset="0"/>
              </a:rPr>
              <a:t>using coaching </a:t>
            </a:r>
            <a:r>
              <a:rPr lang="en-US" sz="2400" dirty="0">
                <a:latin typeface="Avenir Next LT Pro Light" panose="020B0304020202020204" pitchFamily="34" charset="0"/>
              </a:rPr>
              <a:t>as a tool for more effective </a:t>
            </a:r>
            <a:r>
              <a:rPr lang="en-US" sz="2400" b="1" dirty="0">
                <a:latin typeface="Avenir Next LT Pro Light" panose="020B0304020202020204" pitchFamily="34" charset="0"/>
              </a:rPr>
              <a:t>change management </a:t>
            </a:r>
            <a:r>
              <a:rPr lang="en-US" sz="2400" dirty="0">
                <a:latin typeface="Avenir Next LT Pro Light" panose="020B0304020202020204" pitchFamily="34" charset="0"/>
              </a:rPr>
              <a:t>and </a:t>
            </a:r>
            <a:r>
              <a:rPr lang="en-US" sz="2400" b="1" dirty="0">
                <a:latin typeface="Avenir Next LT Pro Light" panose="020B0304020202020204" pitchFamily="34" charset="0"/>
              </a:rPr>
              <a:t>creation of a supportive and</a:t>
            </a:r>
            <a:r>
              <a:rPr lang="lv-LV" sz="2400" b="1" dirty="0">
                <a:latin typeface="Avenir Next LT Pro Light" panose="020B0304020202020204" pitchFamily="34" charset="0"/>
              </a:rPr>
              <a:t> </a:t>
            </a:r>
            <a:r>
              <a:rPr lang="en-US" sz="2400" b="1" dirty="0">
                <a:latin typeface="Avenir Next LT Pro Light" panose="020B0304020202020204" pitchFamily="34" charset="0"/>
              </a:rPr>
              <a:t>growth-oriented environment</a:t>
            </a:r>
            <a:r>
              <a:rPr lang="en-US" sz="2400" dirty="0">
                <a:latin typeface="Avenir Next LT Pro Light" panose="020B0304020202020204" pitchFamily="34" charset="0"/>
              </a:rPr>
              <a:t>, and to identify the opportunities that </a:t>
            </a:r>
            <a:r>
              <a:rPr lang="en-US" sz="2400" b="1" dirty="0">
                <a:latin typeface="Avenir Next LT Pro Light" panose="020B0304020202020204" pitchFamily="34" charset="0"/>
              </a:rPr>
              <a:t>coaching</a:t>
            </a:r>
            <a:r>
              <a:rPr lang="en-US" sz="2400" dirty="0">
                <a:latin typeface="Avenir Next LT Pro Light" panose="020B0304020202020204" pitchFamily="34" charset="0"/>
              </a:rPr>
              <a:t> provides </a:t>
            </a:r>
            <a:r>
              <a:rPr lang="en-US" sz="2400" b="1" dirty="0">
                <a:latin typeface="Avenir Next LT Pro Light" panose="020B0304020202020204" pitchFamily="34" charset="0"/>
              </a:rPr>
              <a:t>for staff</a:t>
            </a:r>
            <a:r>
              <a:rPr lang="lv-LV" sz="2400" b="1" dirty="0">
                <a:latin typeface="Avenir Next LT Pro Light" panose="020B0304020202020204" pitchFamily="34" charset="0"/>
              </a:rPr>
              <a:t> </a:t>
            </a:r>
            <a:r>
              <a:rPr lang="en-US" sz="2400" b="1" dirty="0">
                <a:latin typeface="Avenir Next LT Pro Light" panose="020B0304020202020204" pitchFamily="34" charset="0"/>
              </a:rPr>
              <a:t>development and collaboration</a:t>
            </a:r>
          </a:p>
        </p:txBody>
      </p:sp>
      <p:pic>
        <p:nvPicPr>
          <p:cNvPr id="9" name="Picture 6" descr="Image result for co-funded by the erasmus+ programme of the european union">
            <a:extLst>
              <a:ext uri="{FF2B5EF4-FFF2-40B4-BE49-F238E27FC236}">
                <a16:creationId xmlns:a16="http://schemas.microsoft.com/office/drawing/2014/main" xmlns="" id="{00F679E9-0187-4E47-B0B7-1B366C657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7" y="785353"/>
            <a:ext cx="1251955" cy="27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25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F191D0A-F3DC-49E1-A88F-0C29CC9C7262}"/>
              </a:ext>
            </a:extLst>
          </p:cNvPr>
          <p:cNvSpPr/>
          <p:nvPr/>
        </p:nvSpPr>
        <p:spPr>
          <a:xfrm rot="5400000">
            <a:off x="5835320" y="-5823274"/>
            <a:ext cx="521357" cy="12191998"/>
          </a:xfrm>
          <a:prstGeom prst="rect">
            <a:avLst/>
          </a:prstGeom>
          <a:solidFill>
            <a:srgbClr val="7F1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DBC1574C-8D06-4812-B189-613ACEBFAA46}"/>
              </a:ext>
            </a:extLst>
          </p:cNvPr>
          <p:cNvSpPr/>
          <p:nvPr/>
        </p:nvSpPr>
        <p:spPr>
          <a:xfrm rot="10800000">
            <a:off x="1" y="9366"/>
            <a:ext cx="12191998" cy="1044733"/>
          </a:xfrm>
          <a:prstGeom prst="triangle">
            <a:avLst>
              <a:gd name="adj" fmla="val 83474"/>
            </a:avLst>
          </a:prstGeom>
          <a:gradFill>
            <a:gsLst>
              <a:gs pos="0">
                <a:srgbClr val="FFC000"/>
              </a:gs>
              <a:gs pos="74000">
                <a:srgbClr val="FFC000"/>
              </a:gs>
              <a:gs pos="100000">
                <a:srgbClr val="7F1D5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3AA4909A-5D12-4D62-97CD-8577A6541420}"/>
              </a:ext>
            </a:extLst>
          </p:cNvPr>
          <p:cNvSpPr/>
          <p:nvPr/>
        </p:nvSpPr>
        <p:spPr>
          <a:xfrm rot="10800000">
            <a:off x="1" y="0"/>
            <a:ext cx="12192000" cy="764155"/>
          </a:xfrm>
          <a:prstGeom prst="triangle">
            <a:avLst>
              <a:gd name="adj" fmla="val 83787"/>
            </a:avLst>
          </a:prstGeom>
          <a:solidFill>
            <a:srgbClr val="7F1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3443C62B-85E9-43D7-AC55-F27F4B2C1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289" y="6132338"/>
            <a:ext cx="1416446" cy="568901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838C725-AEF7-4878-BF4A-98AD6865CBCA}"/>
              </a:ext>
            </a:extLst>
          </p:cNvPr>
          <p:cNvSpPr txBox="1"/>
          <p:nvPr/>
        </p:nvSpPr>
        <p:spPr>
          <a:xfrm>
            <a:off x="1571625" y="1187908"/>
            <a:ext cx="527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3200" b="1" dirty="0">
                <a:solidFill>
                  <a:srgbClr val="7F1D53"/>
                </a:solidFill>
                <a:latin typeface="Abadi Extra Light" panose="020B0204020104020204" pitchFamily="34" charset="0"/>
              </a:rPr>
              <a:t>CoDe </a:t>
            </a:r>
            <a:r>
              <a:rPr lang="lv-LV" sz="3200" b="1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results</a:t>
            </a:r>
            <a:endParaRPr lang="en-GB" sz="3200" b="1" dirty="0">
              <a:solidFill>
                <a:srgbClr val="7F1D53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3649FD22-5552-470B-8A07-84E88B12A3C0}"/>
              </a:ext>
            </a:extLst>
          </p:cNvPr>
          <p:cNvSpPr txBox="1"/>
          <p:nvPr/>
        </p:nvSpPr>
        <p:spPr>
          <a:xfrm>
            <a:off x="622300" y="1906491"/>
            <a:ext cx="11283435" cy="5154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en-US" sz="2400" dirty="0">
                <a:latin typeface="Avenir Next LT Pro Light" panose="020B0304020202020204" pitchFamily="34" charset="0"/>
              </a:rPr>
              <a:t>A completed desk research of current state of coaching in staff development both in business and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en-US" sz="2400" dirty="0">
                <a:latin typeface="Avenir Next LT Pro Light" panose="020B0304020202020204" pitchFamily="34" charset="0"/>
              </a:rPr>
              <a:t>educational settings</a:t>
            </a:r>
          </a:p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en-US" sz="2400" dirty="0">
                <a:latin typeface="Avenir Next LT Pro Light" panose="020B0304020202020204" pitchFamily="34" charset="0"/>
              </a:rPr>
              <a:t>Developed digital resource book for educators and schools to use for building supportive and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en-US" sz="2400" dirty="0">
                <a:latin typeface="Avenir Next LT Pro Light" panose="020B0304020202020204" pitchFamily="34" charset="0"/>
              </a:rPr>
              <a:t>growth-oriented environments</a:t>
            </a:r>
          </a:p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en-US" sz="2400" dirty="0">
                <a:latin typeface="Avenir Next LT Pro Light" panose="020B0304020202020204" pitchFamily="34" charset="0"/>
              </a:rPr>
              <a:t>Raised awareness on coaching techniques and methods to improve staff development through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en-US" sz="2400" dirty="0">
                <a:latin typeface="Avenir Next LT Pro Light" panose="020B0304020202020204" pitchFamily="34" charset="0"/>
              </a:rPr>
              <a:t>learning visits, follow-up workshops, dissemination and multiplier events</a:t>
            </a:r>
          </a:p>
          <a:p>
            <a:pPr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</a:pPr>
            <a:endParaRPr lang="en-US" sz="2400" dirty="0">
              <a:latin typeface="Avenir Next LT Pro Light" panose="020B0304020202020204" pitchFamily="34" charset="0"/>
            </a:endParaRPr>
          </a:p>
        </p:txBody>
      </p:sp>
      <p:pic>
        <p:nvPicPr>
          <p:cNvPr id="9" name="Picture 6" descr="Image result for co-funded by the erasmus+ programme of the european union">
            <a:extLst>
              <a:ext uri="{FF2B5EF4-FFF2-40B4-BE49-F238E27FC236}">
                <a16:creationId xmlns:a16="http://schemas.microsoft.com/office/drawing/2014/main" xmlns="" id="{00F679E9-0187-4E47-B0B7-1B366C657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7" y="785353"/>
            <a:ext cx="1251955" cy="27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15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01EFFDFC-735B-4DBA-BD44-275B4836C08D}"/>
              </a:ext>
            </a:extLst>
          </p:cNvPr>
          <p:cNvSpPr txBox="1"/>
          <p:nvPr/>
        </p:nvSpPr>
        <p:spPr>
          <a:xfrm>
            <a:off x="1197377" y="2233607"/>
            <a:ext cx="9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5400" b="1" dirty="0">
                <a:solidFill>
                  <a:srgbClr val="7F1D53"/>
                </a:solidFill>
              </a:rPr>
              <a:t>CPD </a:t>
            </a:r>
            <a:r>
              <a:rPr lang="lv-LV" sz="5400" b="1" dirty="0" err="1">
                <a:solidFill>
                  <a:srgbClr val="7F1D53"/>
                </a:solidFill>
              </a:rPr>
              <a:t>in</a:t>
            </a:r>
            <a:r>
              <a:rPr lang="lv-LV" sz="5400" b="1" dirty="0">
                <a:solidFill>
                  <a:srgbClr val="7F1D53"/>
                </a:solidFill>
              </a:rPr>
              <a:t> Latvia</a:t>
            </a:r>
            <a:endParaRPr lang="en-GB" sz="5400" b="1" dirty="0">
              <a:solidFill>
                <a:srgbClr val="7F1D53"/>
              </a:solidFill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F686D463-978C-4EEC-90DD-1A46D4B8D3E6}"/>
              </a:ext>
            </a:extLst>
          </p:cNvPr>
          <p:cNvSpPr/>
          <p:nvPr/>
        </p:nvSpPr>
        <p:spPr>
          <a:xfrm rot="10800000">
            <a:off x="2730414" y="3058787"/>
            <a:ext cx="6994060" cy="140503"/>
          </a:xfrm>
          <a:prstGeom prst="triangle">
            <a:avLst>
              <a:gd name="adj" fmla="val 50766"/>
            </a:avLst>
          </a:prstGeom>
          <a:gradFill>
            <a:gsLst>
              <a:gs pos="0">
                <a:srgbClr val="FFC000"/>
              </a:gs>
              <a:gs pos="74000">
                <a:srgbClr val="FFC000"/>
              </a:gs>
              <a:gs pos="100000">
                <a:srgbClr val="7F1D5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72D42D6-9CF8-4D4D-BC90-160FA118B3CF}"/>
              </a:ext>
            </a:extLst>
          </p:cNvPr>
          <p:cNvSpPr txBox="1"/>
          <p:nvPr/>
        </p:nvSpPr>
        <p:spPr>
          <a:xfrm>
            <a:off x="1197377" y="3472614"/>
            <a:ext cx="982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For</a:t>
            </a:r>
            <a:r>
              <a:rPr lang="lv-LV" sz="3200" dirty="0">
                <a:solidFill>
                  <a:srgbClr val="7F1D53"/>
                </a:solidFill>
                <a:latin typeface="Abadi Extra Light" panose="020B0204020104020204" pitchFamily="34" charset="0"/>
              </a:rPr>
              <a:t> </a:t>
            </a:r>
            <a:r>
              <a:rPr lang="lv-LV" sz="3200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school</a:t>
            </a:r>
            <a:r>
              <a:rPr lang="lv-LV" sz="3200" dirty="0">
                <a:solidFill>
                  <a:srgbClr val="7F1D53"/>
                </a:solidFill>
                <a:latin typeface="Abadi Extra Light" panose="020B0204020104020204" pitchFamily="34" charset="0"/>
              </a:rPr>
              <a:t> </a:t>
            </a:r>
            <a:r>
              <a:rPr lang="lv-LV" sz="3200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leadership</a:t>
            </a:r>
            <a:r>
              <a:rPr lang="lv-LV" sz="3200" dirty="0">
                <a:solidFill>
                  <a:srgbClr val="7F1D53"/>
                </a:solidFill>
                <a:latin typeface="Abadi Extra Light" panose="020B0204020104020204" pitchFamily="34" charset="0"/>
              </a:rPr>
              <a:t> </a:t>
            </a:r>
            <a:r>
              <a:rPr lang="lv-LV" sz="3200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and</a:t>
            </a:r>
            <a:r>
              <a:rPr lang="lv-LV" sz="3200" dirty="0">
                <a:solidFill>
                  <a:srgbClr val="7F1D53"/>
                </a:solidFill>
                <a:latin typeface="Abadi Extra Light" panose="020B0204020104020204" pitchFamily="34" charset="0"/>
              </a:rPr>
              <a:t> </a:t>
            </a:r>
            <a:r>
              <a:rPr lang="lv-LV" sz="3200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teachers</a:t>
            </a:r>
            <a:endParaRPr lang="en-GB" sz="3200" dirty="0">
              <a:solidFill>
                <a:srgbClr val="7F1D53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964EE310-3333-4116-9A89-C5AD591B348B}"/>
              </a:ext>
            </a:extLst>
          </p:cNvPr>
          <p:cNvSpPr txBox="1"/>
          <p:nvPr/>
        </p:nvSpPr>
        <p:spPr>
          <a:xfrm>
            <a:off x="6959600" y="4691344"/>
            <a:ext cx="469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>
                <a:solidFill>
                  <a:srgbClr val="7F1D53"/>
                </a:solidFill>
                <a:latin typeface="Abadi Extra Light" panose="020B0204020104020204" pitchFamily="34" charset="0"/>
              </a:rPr>
              <a:t>Speaker’s name:</a:t>
            </a:r>
            <a:r>
              <a:rPr lang="lv-LV" sz="2000" b="1" dirty="0">
                <a:solidFill>
                  <a:srgbClr val="7F1D53"/>
                </a:solidFill>
                <a:latin typeface="Abadi Extra Light" panose="020B0204020104020204" pitchFamily="34" charset="0"/>
              </a:rPr>
              <a:t> Signe Neimane</a:t>
            </a:r>
            <a:endParaRPr lang="en-GB" sz="2000" b="1" dirty="0">
              <a:solidFill>
                <a:srgbClr val="7F1D53"/>
              </a:solidFill>
              <a:latin typeface="Abadi Extra Light" panose="020B0204020104020204" pitchFamily="34" charset="0"/>
            </a:endParaRPr>
          </a:p>
          <a:p>
            <a:pPr algn="r"/>
            <a:r>
              <a:rPr lang="en-GB" sz="2000" dirty="0">
                <a:solidFill>
                  <a:srgbClr val="7F1D53"/>
                </a:solidFill>
                <a:latin typeface="Abadi Extra Light" panose="020B0204020104020204" pitchFamily="34" charset="0"/>
              </a:rPr>
              <a:t>Speaker’s title:</a:t>
            </a:r>
            <a:r>
              <a:rPr lang="lv-LV" sz="2000" dirty="0">
                <a:solidFill>
                  <a:srgbClr val="7F1D53"/>
                </a:solidFill>
                <a:latin typeface="Abadi Extra Light" panose="020B0204020104020204" pitchFamily="34" charset="0"/>
              </a:rPr>
              <a:t> </a:t>
            </a:r>
            <a:r>
              <a:rPr lang="lv-LV" sz="2000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Coordinator</a:t>
            </a:r>
            <a:r>
              <a:rPr lang="lv-LV" sz="2000" dirty="0">
                <a:solidFill>
                  <a:srgbClr val="7F1D53"/>
                </a:solidFill>
                <a:latin typeface="Abadi Extra Light" panose="020B0204020104020204" pitchFamily="34" charset="0"/>
              </a:rPr>
              <a:t> </a:t>
            </a:r>
            <a:r>
              <a:rPr lang="lv-LV" sz="2000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of</a:t>
            </a:r>
            <a:r>
              <a:rPr lang="lv-LV" sz="2000" dirty="0">
                <a:solidFill>
                  <a:srgbClr val="7F1D53"/>
                </a:solidFill>
                <a:latin typeface="Abadi Extra Light" panose="020B0204020104020204" pitchFamily="34" charset="0"/>
              </a:rPr>
              <a:t> </a:t>
            </a:r>
            <a:r>
              <a:rPr lang="lv-LV" sz="2000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the</a:t>
            </a:r>
            <a:r>
              <a:rPr lang="lv-LV" sz="2000" dirty="0">
                <a:solidFill>
                  <a:srgbClr val="7F1D53"/>
                </a:solidFill>
                <a:latin typeface="Abadi Extra Light" panose="020B0204020104020204" pitchFamily="34" charset="0"/>
              </a:rPr>
              <a:t> </a:t>
            </a:r>
            <a:r>
              <a:rPr lang="lv-LV" sz="2000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project</a:t>
            </a:r>
            <a:r>
              <a:rPr lang="lv-LV" sz="2000" dirty="0">
                <a:solidFill>
                  <a:srgbClr val="7F1D53"/>
                </a:solidFill>
                <a:latin typeface="Abadi Extra Light" panose="020B0204020104020204" pitchFamily="34" charset="0"/>
              </a:rPr>
              <a:t> </a:t>
            </a:r>
            <a:r>
              <a:rPr lang="lv-LV" sz="2000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resource</a:t>
            </a:r>
            <a:r>
              <a:rPr lang="lv-LV" sz="2000" dirty="0">
                <a:solidFill>
                  <a:srgbClr val="7F1D53"/>
                </a:solidFill>
                <a:latin typeface="Abadi Extra Light" panose="020B0204020104020204" pitchFamily="34" charset="0"/>
              </a:rPr>
              <a:t> </a:t>
            </a:r>
            <a:r>
              <a:rPr lang="lv-LV" sz="2000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book</a:t>
            </a:r>
            <a:endParaRPr lang="en-GB" sz="2000" dirty="0">
              <a:solidFill>
                <a:srgbClr val="7F1D53"/>
              </a:solidFill>
              <a:latin typeface="Abadi Extra Light" panose="020B0204020104020204" pitchFamily="34" charset="0"/>
            </a:endParaRPr>
          </a:p>
          <a:p>
            <a:pPr algn="r"/>
            <a:r>
              <a:rPr lang="en-GB" sz="2000" dirty="0">
                <a:solidFill>
                  <a:srgbClr val="7F1D53"/>
                </a:solidFill>
                <a:latin typeface="Abadi Extra Light" panose="020B0204020104020204" pitchFamily="34" charset="0"/>
              </a:rPr>
              <a:t>Organization:</a:t>
            </a:r>
            <a:r>
              <a:rPr lang="lv-LV" sz="2000" dirty="0">
                <a:solidFill>
                  <a:srgbClr val="7F1D53"/>
                </a:solidFill>
                <a:latin typeface="Abadi Extra Light" panose="020B0204020104020204" pitchFamily="34" charset="0"/>
              </a:rPr>
              <a:t> RIIMC</a:t>
            </a:r>
            <a:endParaRPr lang="en-GB" sz="2000" dirty="0">
              <a:solidFill>
                <a:srgbClr val="7F1D53"/>
              </a:solidFill>
              <a:latin typeface="Abadi Extra Light" panose="020B0204020104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56452C5C-E686-4865-8C72-1080390A1520}"/>
              </a:ext>
            </a:extLst>
          </p:cNvPr>
          <p:cNvGrpSpPr/>
          <p:nvPr/>
        </p:nvGrpSpPr>
        <p:grpSpPr>
          <a:xfrm>
            <a:off x="241298" y="5980330"/>
            <a:ext cx="11580299" cy="735711"/>
            <a:chOff x="241298" y="5980330"/>
            <a:chExt cx="11580299" cy="735711"/>
          </a:xfrm>
        </p:grpSpPr>
        <p:pic>
          <p:nvPicPr>
            <p:cNvPr id="26" name="Picture 25" descr="A picture containing drawing&#10;&#10;Description automatically generated">
              <a:extLst>
                <a:ext uri="{FF2B5EF4-FFF2-40B4-BE49-F238E27FC236}">
                  <a16:creationId xmlns:a16="http://schemas.microsoft.com/office/drawing/2014/main" xmlns="" id="{15E4418D-4288-47C4-89FB-E2D0892833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298" y="6082013"/>
              <a:ext cx="1673645" cy="495097"/>
            </a:xfrm>
            <a:prstGeom prst="rect">
              <a:avLst/>
            </a:prstGeom>
          </p:spPr>
        </p:pic>
        <p:pic>
          <p:nvPicPr>
            <p:cNvPr id="27" name="Picture 26" descr="A picture containing table&#10;&#10;Description automatically generated">
              <a:extLst>
                <a:ext uri="{FF2B5EF4-FFF2-40B4-BE49-F238E27FC236}">
                  <a16:creationId xmlns:a16="http://schemas.microsoft.com/office/drawing/2014/main" xmlns="" id="{73828790-1FC6-4FF2-85B3-BC69814A26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8091" y="5980330"/>
              <a:ext cx="762758" cy="735711"/>
            </a:xfrm>
            <a:prstGeom prst="rect">
              <a:avLst/>
            </a:prstGeom>
          </p:spPr>
        </p:pic>
        <p:pic>
          <p:nvPicPr>
            <p:cNvPr id="28" name="Picture 27" descr="A screenshot of a cell phone&#10;&#10;Description automatically generated">
              <a:extLst>
                <a:ext uri="{FF2B5EF4-FFF2-40B4-BE49-F238E27FC236}">
                  <a16:creationId xmlns:a16="http://schemas.microsoft.com/office/drawing/2014/main" xmlns="" id="{76FD8658-15D8-4567-A328-86EB976E8F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4513" y="6082013"/>
              <a:ext cx="1196693" cy="532347"/>
            </a:xfrm>
            <a:prstGeom prst="rect">
              <a:avLst/>
            </a:prstGeom>
          </p:spPr>
        </p:pic>
        <p:pic>
          <p:nvPicPr>
            <p:cNvPr id="29" name="Picture 28" descr="A close up of a sign&#10;&#10;Description automatically generated">
              <a:extLst>
                <a:ext uri="{FF2B5EF4-FFF2-40B4-BE49-F238E27FC236}">
                  <a16:creationId xmlns:a16="http://schemas.microsoft.com/office/drawing/2014/main" xmlns="" id="{6C08B4C2-6FC1-4144-8B44-7E0178C93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34068" y="6127320"/>
              <a:ext cx="1196694" cy="404482"/>
            </a:xfrm>
            <a:prstGeom prst="rect">
              <a:avLst/>
            </a:prstGeom>
          </p:spPr>
        </p:pic>
        <p:pic>
          <p:nvPicPr>
            <p:cNvPr id="30" name="Picture 29" descr="A picture containing object, monitor, clock, screen&#10;&#10;Description automatically generated">
              <a:extLst>
                <a:ext uri="{FF2B5EF4-FFF2-40B4-BE49-F238E27FC236}">
                  <a16:creationId xmlns:a16="http://schemas.microsoft.com/office/drawing/2014/main" xmlns="" id="{F40B913A-DE28-468F-998C-A6E7720ACD0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0920" y="6180797"/>
              <a:ext cx="1069170" cy="504395"/>
            </a:xfrm>
            <a:prstGeom prst="rect">
              <a:avLst/>
            </a:prstGeom>
          </p:spPr>
        </p:pic>
        <p:pic>
          <p:nvPicPr>
            <p:cNvPr id="31" name="Picture 30" descr="A picture containing drawing&#10;&#10;Description automatically generated">
              <a:extLst>
                <a:ext uri="{FF2B5EF4-FFF2-40B4-BE49-F238E27FC236}">
                  <a16:creationId xmlns:a16="http://schemas.microsoft.com/office/drawing/2014/main" xmlns="" id="{80647BDB-FAE4-4F44-A4BB-37BB0739FEF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5471" y="6248476"/>
              <a:ext cx="1196126" cy="289016"/>
            </a:xfrm>
            <a:prstGeom prst="rect">
              <a:avLst/>
            </a:prstGeom>
          </p:spPr>
        </p:pic>
        <p:pic>
          <p:nvPicPr>
            <p:cNvPr id="32" name="Picture 31" descr="A picture containing knife&#10;&#10;Description automatically generated">
              <a:extLst>
                <a:ext uri="{FF2B5EF4-FFF2-40B4-BE49-F238E27FC236}">
                  <a16:creationId xmlns:a16="http://schemas.microsoft.com/office/drawing/2014/main" xmlns="" id="{5CCDEA12-6638-440F-AFA1-063A5E4C3E0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9469" y="6289041"/>
              <a:ext cx="1739261" cy="334095"/>
            </a:xfrm>
            <a:prstGeom prst="rect">
              <a:avLst/>
            </a:prstGeom>
          </p:spPr>
        </p:pic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8FEC29D-3736-4D44-ACDB-6F9B226C0D1D}"/>
              </a:ext>
            </a:extLst>
          </p:cNvPr>
          <p:cNvSpPr txBox="1"/>
          <p:nvPr/>
        </p:nvSpPr>
        <p:spPr>
          <a:xfrm>
            <a:off x="292098" y="5306897"/>
            <a:ext cx="469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7F1D53"/>
                </a:solidFill>
                <a:latin typeface="Abadi Extra Light" panose="020B0204020104020204" pitchFamily="34" charset="0"/>
              </a:rPr>
              <a:t>Location, date:</a:t>
            </a:r>
            <a:r>
              <a:rPr lang="lv-LV" sz="2000" dirty="0">
                <a:solidFill>
                  <a:srgbClr val="7F1D53"/>
                </a:solidFill>
                <a:latin typeface="Abadi Extra Light" panose="020B0204020104020204" pitchFamily="34" charset="0"/>
              </a:rPr>
              <a:t> </a:t>
            </a:r>
            <a:r>
              <a:rPr lang="lv-LV" sz="2000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On-line</a:t>
            </a:r>
            <a:r>
              <a:rPr lang="lv-LV" sz="2000" dirty="0">
                <a:solidFill>
                  <a:srgbClr val="7F1D53"/>
                </a:solidFill>
                <a:latin typeface="Abadi Extra Light" panose="020B0204020104020204" pitchFamily="34" charset="0"/>
              </a:rPr>
              <a:t>, </a:t>
            </a:r>
            <a:r>
              <a:rPr lang="lv-LV" sz="2000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Zoom</a:t>
            </a:r>
            <a:r>
              <a:rPr lang="lv-LV" sz="2000" dirty="0">
                <a:solidFill>
                  <a:srgbClr val="7F1D53"/>
                </a:solidFill>
                <a:latin typeface="Abadi Extra Light" panose="020B0204020104020204" pitchFamily="34" charset="0"/>
              </a:rPr>
              <a:t> </a:t>
            </a:r>
            <a:r>
              <a:rPr lang="lv-LV" sz="2000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platform</a:t>
            </a:r>
            <a:r>
              <a:rPr lang="lv-LV" sz="2000" dirty="0">
                <a:solidFill>
                  <a:srgbClr val="7F1D53"/>
                </a:solidFill>
                <a:latin typeface="Abadi Extra Light" panose="020B0204020104020204" pitchFamily="34" charset="0"/>
              </a:rPr>
              <a:t>, 18 </a:t>
            </a:r>
            <a:r>
              <a:rPr lang="lv-LV" sz="2000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January</a:t>
            </a:r>
            <a:r>
              <a:rPr lang="lv-LV" sz="2000" dirty="0">
                <a:solidFill>
                  <a:srgbClr val="7F1D53"/>
                </a:solidFill>
                <a:latin typeface="Abadi Extra Light" panose="020B0204020104020204" pitchFamily="34" charset="0"/>
              </a:rPr>
              <a:t> 2022</a:t>
            </a:r>
            <a:endParaRPr lang="en-GB" sz="2000" dirty="0">
              <a:solidFill>
                <a:srgbClr val="7F1D53"/>
              </a:solidFill>
              <a:latin typeface="Abadi Extra Light" panose="020B0204020104020204" pitchFamily="34" charset="0"/>
            </a:endParaRPr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3443C62B-85E9-43D7-AC55-F27F4B2C188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400" y="789901"/>
            <a:ext cx="2185000" cy="877583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5597EDF8-513D-41B2-A968-41FAEBCB3F2A}"/>
              </a:ext>
            </a:extLst>
          </p:cNvPr>
          <p:cNvGrpSpPr/>
          <p:nvPr/>
        </p:nvGrpSpPr>
        <p:grpSpPr>
          <a:xfrm>
            <a:off x="0" y="0"/>
            <a:ext cx="12192001" cy="1062967"/>
            <a:chOff x="0" y="0"/>
            <a:chExt cx="12192001" cy="1062967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6DDA814E-2EDD-4E36-8DD8-E2D8444327DC}"/>
                </a:ext>
              </a:extLst>
            </p:cNvPr>
            <p:cNvSpPr/>
            <p:nvPr/>
          </p:nvSpPr>
          <p:spPr>
            <a:xfrm rot="5400000">
              <a:off x="5835320" y="-5823274"/>
              <a:ext cx="521357" cy="12191998"/>
            </a:xfrm>
            <a:prstGeom prst="rect">
              <a:avLst/>
            </a:prstGeom>
            <a:solidFill>
              <a:srgbClr val="7F1D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xmlns="" id="{83B7E1F9-6757-4979-9EE8-11CBE22EFFB9}"/>
                </a:ext>
              </a:extLst>
            </p:cNvPr>
            <p:cNvSpPr/>
            <p:nvPr/>
          </p:nvSpPr>
          <p:spPr>
            <a:xfrm rot="10800000">
              <a:off x="1" y="9366"/>
              <a:ext cx="12191998" cy="1044733"/>
            </a:xfrm>
            <a:prstGeom prst="triangle">
              <a:avLst>
                <a:gd name="adj" fmla="val 83474"/>
              </a:avLst>
            </a:prstGeom>
            <a:gradFill>
              <a:gsLst>
                <a:gs pos="0">
                  <a:srgbClr val="FFC000"/>
                </a:gs>
                <a:gs pos="74000">
                  <a:srgbClr val="FFC000"/>
                </a:gs>
                <a:gs pos="100000">
                  <a:srgbClr val="7F1D5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xmlns="" id="{D2FE7763-E082-4B65-A98C-5EEC4CE1F31E}"/>
                </a:ext>
              </a:extLst>
            </p:cNvPr>
            <p:cNvSpPr/>
            <p:nvPr/>
          </p:nvSpPr>
          <p:spPr>
            <a:xfrm rot="10800000">
              <a:off x="1" y="0"/>
              <a:ext cx="12192000" cy="764155"/>
            </a:xfrm>
            <a:prstGeom prst="triangle">
              <a:avLst>
                <a:gd name="adj" fmla="val 83787"/>
              </a:avLst>
            </a:prstGeom>
            <a:solidFill>
              <a:srgbClr val="7F1D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9" name="Picture 6" descr="Image result for co-funded by the erasmus+ programme of the european union">
              <a:extLst>
                <a:ext uri="{FF2B5EF4-FFF2-40B4-BE49-F238E27FC236}">
                  <a16:creationId xmlns:a16="http://schemas.microsoft.com/office/drawing/2014/main" xmlns="" id="{A3B59FCB-86E6-4643-B87D-9F0111741A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77" y="785353"/>
              <a:ext cx="1251955" cy="2776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1166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F191D0A-F3DC-49E1-A88F-0C29CC9C7262}"/>
              </a:ext>
            </a:extLst>
          </p:cNvPr>
          <p:cNvSpPr/>
          <p:nvPr/>
        </p:nvSpPr>
        <p:spPr>
          <a:xfrm rot="5400000">
            <a:off x="5835320" y="-5823274"/>
            <a:ext cx="521357" cy="12191998"/>
          </a:xfrm>
          <a:prstGeom prst="rect">
            <a:avLst/>
          </a:prstGeom>
          <a:solidFill>
            <a:srgbClr val="7F1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DBC1574C-8D06-4812-B189-613ACEBFAA46}"/>
              </a:ext>
            </a:extLst>
          </p:cNvPr>
          <p:cNvSpPr/>
          <p:nvPr/>
        </p:nvSpPr>
        <p:spPr>
          <a:xfrm rot="10800000">
            <a:off x="1" y="9366"/>
            <a:ext cx="12191998" cy="1044733"/>
          </a:xfrm>
          <a:prstGeom prst="triangle">
            <a:avLst>
              <a:gd name="adj" fmla="val 83474"/>
            </a:avLst>
          </a:prstGeom>
          <a:gradFill>
            <a:gsLst>
              <a:gs pos="0">
                <a:srgbClr val="FFC000"/>
              </a:gs>
              <a:gs pos="74000">
                <a:srgbClr val="FFC000"/>
              </a:gs>
              <a:gs pos="100000">
                <a:srgbClr val="7F1D5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3AA4909A-5D12-4D62-97CD-8577A6541420}"/>
              </a:ext>
            </a:extLst>
          </p:cNvPr>
          <p:cNvSpPr/>
          <p:nvPr/>
        </p:nvSpPr>
        <p:spPr>
          <a:xfrm rot="10800000">
            <a:off x="1" y="0"/>
            <a:ext cx="12192000" cy="764155"/>
          </a:xfrm>
          <a:prstGeom prst="triangle">
            <a:avLst>
              <a:gd name="adj" fmla="val 83787"/>
            </a:avLst>
          </a:prstGeom>
          <a:solidFill>
            <a:srgbClr val="7F1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3443C62B-85E9-43D7-AC55-F27F4B2C1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289" y="6132338"/>
            <a:ext cx="1416446" cy="568901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838C725-AEF7-4878-BF4A-98AD6865CBCA}"/>
              </a:ext>
            </a:extLst>
          </p:cNvPr>
          <p:cNvSpPr txBox="1"/>
          <p:nvPr/>
        </p:nvSpPr>
        <p:spPr>
          <a:xfrm>
            <a:off x="2228850" y="1423949"/>
            <a:ext cx="527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3200" b="1" dirty="0">
                <a:solidFill>
                  <a:srgbClr val="7F1D53"/>
                </a:solidFill>
                <a:latin typeface="Abadi Extra Light" panose="020B0204020104020204" pitchFamily="34" charset="0"/>
              </a:rPr>
              <a:t>Legal </a:t>
            </a:r>
            <a:r>
              <a:rPr lang="lv-LV" sz="3200" b="1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aspects</a:t>
            </a:r>
            <a:r>
              <a:rPr lang="lv-LV" sz="3200" b="1" dirty="0">
                <a:solidFill>
                  <a:srgbClr val="7F1D53"/>
                </a:solidFill>
                <a:latin typeface="Abadi Extra Light" panose="020B0204020104020204" pitchFamily="34" charset="0"/>
              </a:rPr>
              <a:t> </a:t>
            </a:r>
            <a:r>
              <a:rPr lang="lv-LV" sz="3200" b="1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of</a:t>
            </a:r>
            <a:r>
              <a:rPr lang="lv-LV" sz="3200" b="1" dirty="0">
                <a:solidFill>
                  <a:srgbClr val="7F1D53"/>
                </a:solidFill>
                <a:latin typeface="Abadi Extra Light" panose="020B0204020104020204" pitchFamily="34" charset="0"/>
              </a:rPr>
              <a:t> CPD</a:t>
            </a:r>
            <a:endParaRPr lang="en-GB" sz="3200" b="1" dirty="0">
              <a:solidFill>
                <a:srgbClr val="7F1D53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3649FD22-5552-470B-8A07-84E88B12A3C0}"/>
              </a:ext>
            </a:extLst>
          </p:cNvPr>
          <p:cNvSpPr txBox="1"/>
          <p:nvPr/>
        </p:nvSpPr>
        <p:spPr>
          <a:xfrm>
            <a:off x="622300" y="2654261"/>
            <a:ext cx="11283435" cy="2153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en-US" sz="2400" dirty="0">
                <a:latin typeface="Avenir Next LT Pro Light" panose="020B0304020202020204" pitchFamily="34" charset="0"/>
              </a:rPr>
              <a:t>Provided by </a:t>
            </a:r>
            <a:r>
              <a:rPr lang="en-US" sz="2400" dirty="0" err="1">
                <a:latin typeface="Avenir Next LT Pro Light" panose="020B0304020202020204" pitchFamily="34" charset="0"/>
              </a:rPr>
              <a:t>MoE</a:t>
            </a:r>
            <a:r>
              <a:rPr lang="en-US" sz="2400" dirty="0">
                <a:latin typeface="Avenir Next LT Pro Light" panose="020B0304020202020204" pitchFamily="34" charset="0"/>
              </a:rPr>
              <a:t>, education </a:t>
            </a:r>
            <a:r>
              <a:rPr lang="en-US" sz="2400" dirty="0" err="1">
                <a:latin typeface="Avenir Next LT Pro Light" panose="020B0304020202020204" pitchFamily="34" charset="0"/>
              </a:rPr>
              <a:t>centres</a:t>
            </a:r>
            <a:r>
              <a:rPr lang="en-US" sz="2400" dirty="0">
                <a:latin typeface="Avenir Next LT Pro Light" panose="020B0304020202020204" pitchFamily="34" charset="0"/>
              </a:rPr>
              <a:t>, NGO</a:t>
            </a:r>
            <a:endParaRPr lang="lv-LV" sz="2400" dirty="0">
              <a:latin typeface="Avenir Next LT Pro Light" panose="020B03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en-US" sz="2400" dirty="0">
                <a:latin typeface="Avenir Next LT Pro Light" panose="020B0304020202020204" pitchFamily="34" charset="0"/>
              </a:rPr>
              <a:t>Compulsory CPD 36 hours in 3 years</a:t>
            </a:r>
          </a:p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lv-LV" sz="2400" dirty="0" err="1">
                <a:latin typeface="Avenir Next LT Pro Light" panose="020B0304020202020204" pitchFamily="34" charset="0"/>
              </a:rPr>
              <a:t>Free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of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charge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or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paid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by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schools</a:t>
            </a:r>
            <a:r>
              <a:rPr lang="lv-LV" sz="2400" dirty="0">
                <a:latin typeface="Avenir Next LT Pro Light" panose="020B0304020202020204" pitchFamily="34" charset="0"/>
              </a:rPr>
              <a:t>, </a:t>
            </a:r>
            <a:r>
              <a:rPr lang="lv-LV" sz="2400" dirty="0" err="1">
                <a:latin typeface="Avenir Next LT Pro Light" panose="020B0304020202020204" pitchFamily="34" charset="0"/>
              </a:rPr>
              <a:t>teachers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themselves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or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local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authorities</a:t>
            </a:r>
            <a:endParaRPr lang="en-US" sz="2400" dirty="0">
              <a:latin typeface="Avenir Next LT Pro Light" panose="020B0304020202020204" pitchFamily="34" charset="0"/>
            </a:endParaRPr>
          </a:p>
        </p:txBody>
      </p:sp>
      <p:pic>
        <p:nvPicPr>
          <p:cNvPr id="9" name="Picture 6" descr="Image result for co-funded by the erasmus+ programme of the european union">
            <a:extLst>
              <a:ext uri="{FF2B5EF4-FFF2-40B4-BE49-F238E27FC236}">
                <a16:creationId xmlns:a16="http://schemas.microsoft.com/office/drawing/2014/main" xmlns="" id="{00F679E9-0187-4E47-B0B7-1B366C657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7" y="785353"/>
            <a:ext cx="1251955" cy="27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00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F191D0A-F3DC-49E1-A88F-0C29CC9C7262}"/>
              </a:ext>
            </a:extLst>
          </p:cNvPr>
          <p:cNvSpPr/>
          <p:nvPr/>
        </p:nvSpPr>
        <p:spPr>
          <a:xfrm rot="5400000">
            <a:off x="5835320" y="-5823274"/>
            <a:ext cx="521357" cy="12191998"/>
          </a:xfrm>
          <a:prstGeom prst="rect">
            <a:avLst/>
          </a:prstGeom>
          <a:solidFill>
            <a:srgbClr val="7F1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DBC1574C-8D06-4812-B189-613ACEBFAA46}"/>
              </a:ext>
            </a:extLst>
          </p:cNvPr>
          <p:cNvSpPr/>
          <p:nvPr/>
        </p:nvSpPr>
        <p:spPr>
          <a:xfrm rot="10800000">
            <a:off x="1" y="9366"/>
            <a:ext cx="12191998" cy="1044733"/>
          </a:xfrm>
          <a:prstGeom prst="triangle">
            <a:avLst>
              <a:gd name="adj" fmla="val 83474"/>
            </a:avLst>
          </a:prstGeom>
          <a:gradFill>
            <a:gsLst>
              <a:gs pos="0">
                <a:srgbClr val="FFC000"/>
              </a:gs>
              <a:gs pos="74000">
                <a:srgbClr val="FFC000"/>
              </a:gs>
              <a:gs pos="100000">
                <a:srgbClr val="7F1D5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3AA4909A-5D12-4D62-97CD-8577A6541420}"/>
              </a:ext>
            </a:extLst>
          </p:cNvPr>
          <p:cNvSpPr/>
          <p:nvPr/>
        </p:nvSpPr>
        <p:spPr>
          <a:xfrm rot="10800000">
            <a:off x="1" y="0"/>
            <a:ext cx="12192000" cy="764155"/>
          </a:xfrm>
          <a:prstGeom prst="triangle">
            <a:avLst>
              <a:gd name="adj" fmla="val 83787"/>
            </a:avLst>
          </a:prstGeom>
          <a:solidFill>
            <a:srgbClr val="7F1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3443C62B-85E9-43D7-AC55-F27F4B2C1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289" y="6132338"/>
            <a:ext cx="1416446" cy="568901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838C725-AEF7-4878-BF4A-98AD6865CBCA}"/>
              </a:ext>
            </a:extLst>
          </p:cNvPr>
          <p:cNvSpPr txBox="1"/>
          <p:nvPr/>
        </p:nvSpPr>
        <p:spPr>
          <a:xfrm>
            <a:off x="2228850" y="1423949"/>
            <a:ext cx="527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3200" b="1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Compulsary</a:t>
            </a:r>
            <a:r>
              <a:rPr lang="lv-LV" sz="3200" b="1" dirty="0">
                <a:solidFill>
                  <a:srgbClr val="7F1D53"/>
                </a:solidFill>
                <a:latin typeface="Abadi Extra Light" panose="020B0204020104020204" pitchFamily="34" charset="0"/>
              </a:rPr>
              <a:t> </a:t>
            </a:r>
            <a:r>
              <a:rPr lang="lv-LV" sz="3200" b="1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courses</a:t>
            </a:r>
            <a:endParaRPr lang="en-GB" sz="3200" b="1" dirty="0">
              <a:solidFill>
                <a:srgbClr val="7F1D53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3649FD22-5552-470B-8A07-84E88B12A3C0}"/>
              </a:ext>
            </a:extLst>
          </p:cNvPr>
          <p:cNvSpPr txBox="1"/>
          <p:nvPr/>
        </p:nvSpPr>
        <p:spPr>
          <a:xfrm>
            <a:off x="622300" y="2654261"/>
            <a:ext cx="11283435" cy="326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lv-LV" sz="2400" dirty="0" err="1">
                <a:latin typeface="Avenir Next LT Pro Light" panose="020B0304020202020204" pitchFamily="34" charset="0"/>
              </a:rPr>
              <a:t>Protection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of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children’s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rights</a:t>
            </a:r>
            <a:r>
              <a:rPr lang="lv-LV" sz="2400" dirty="0">
                <a:latin typeface="Avenir Next LT Pro Light" panose="020B0304020202020204" pitchFamily="34" charset="0"/>
              </a:rPr>
              <a:t> (6h)</a:t>
            </a:r>
          </a:p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lv-LV" sz="2400" dirty="0">
                <a:latin typeface="Avenir Next LT Pro Light" panose="020B0304020202020204" pitchFamily="34" charset="0"/>
              </a:rPr>
              <a:t>Patriotism, </a:t>
            </a:r>
            <a:r>
              <a:rPr lang="lv-LV" sz="2400" dirty="0" err="1">
                <a:latin typeface="Avenir Next LT Pro Light" panose="020B0304020202020204" pitchFamily="34" charset="0"/>
              </a:rPr>
              <a:t>values</a:t>
            </a:r>
            <a:r>
              <a:rPr lang="lv-LV" sz="2400" dirty="0">
                <a:latin typeface="Avenir Next LT Pro Light" panose="020B0304020202020204" pitchFamily="34" charset="0"/>
              </a:rPr>
              <a:t>, </a:t>
            </a:r>
            <a:r>
              <a:rPr lang="lv-LV" sz="2400" dirty="0" err="1">
                <a:latin typeface="Avenir Next LT Pro Light" panose="020B0304020202020204" pitchFamily="34" charset="0"/>
              </a:rPr>
              <a:t>national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identy</a:t>
            </a:r>
            <a:r>
              <a:rPr lang="lv-LV" sz="2400" dirty="0">
                <a:latin typeface="Avenir Next LT Pro Light" panose="020B0304020202020204" pitchFamily="34" charset="0"/>
              </a:rPr>
              <a:t>, </a:t>
            </a:r>
            <a:r>
              <a:rPr lang="lv-LV" sz="2400" dirty="0" err="1">
                <a:latin typeface="Avenir Next LT Pro Light" panose="020B0304020202020204" pitchFamily="34" charset="0"/>
              </a:rPr>
              <a:t>family</a:t>
            </a:r>
            <a:r>
              <a:rPr lang="lv-LV" sz="2400" dirty="0">
                <a:latin typeface="Avenir Next LT Pro Light" panose="020B0304020202020204" pitchFamily="34" charset="0"/>
              </a:rPr>
              <a:t>, </a:t>
            </a:r>
            <a:r>
              <a:rPr lang="lv-LV" sz="2400" dirty="0" err="1">
                <a:latin typeface="Avenir Next LT Pro Light" panose="020B0304020202020204" pitchFamily="34" charset="0"/>
              </a:rPr>
              <a:t>respect</a:t>
            </a:r>
            <a:r>
              <a:rPr lang="lv-LV" sz="2400" dirty="0">
                <a:latin typeface="Avenir Next LT Pro Light" panose="020B0304020202020204" pitchFamily="34" charset="0"/>
              </a:rPr>
              <a:t>, </a:t>
            </a:r>
            <a:r>
              <a:rPr lang="lv-LV" sz="2400" dirty="0" err="1">
                <a:latin typeface="Avenir Next LT Pro Light" panose="020B0304020202020204" pitchFamily="34" charset="0"/>
              </a:rPr>
              <a:t>carreer</a:t>
            </a:r>
            <a:r>
              <a:rPr lang="lv-LV" sz="2400" dirty="0">
                <a:latin typeface="Avenir Next LT Pro Light" panose="020B0304020202020204" pitchFamily="34" charset="0"/>
              </a:rPr>
              <a:t>, </a:t>
            </a:r>
            <a:r>
              <a:rPr lang="lv-LV" sz="2400" dirty="0" err="1">
                <a:latin typeface="Avenir Next LT Pro Light" panose="020B0304020202020204" pitchFamily="34" charset="0"/>
              </a:rPr>
              <a:t>culture</a:t>
            </a:r>
            <a:r>
              <a:rPr lang="lv-LV" sz="2400" dirty="0">
                <a:latin typeface="Avenir Next LT Pro Light" panose="020B0304020202020204" pitchFamily="34" charset="0"/>
              </a:rPr>
              <a:t>, </a:t>
            </a:r>
            <a:r>
              <a:rPr lang="lv-LV" sz="2400" dirty="0" err="1">
                <a:latin typeface="Avenir Next LT Pro Light" panose="020B0304020202020204" pitchFamily="34" charset="0"/>
              </a:rPr>
              <a:t>nature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protection</a:t>
            </a:r>
            <a:r>
              <a:rPr lang="lv-LV" sz="2400" dirty="0">
                <a:latin typeface="Avenir Next LT Pro Light" panose="020B0304020202020204" pitchFamily="34" charset="0"/>
              </a:rPr>
              <a:t> (6 h)</a:t>
            </a:r>
            <a:endParaRPr lang="en-US" sz="2400" dirty="0">
              <a:latin typeface="Avenir Next LT Pro Light" panose="020B03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lv-LV" sz="2400" dirty="0" err="1">
                <a:latin typeface="Avenir Next LT Pro Light" panose="020B0304020202020204" pitchFamily="34" charset="0"/>
              </a:rPr>
              <a:t>Special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education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courses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for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those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who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work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in</a:t>
            </a:r>
            <a:r>
              <a:rPr lang="lv-LV" sz="2400" dirty="0">
                <a:latin typeface="Avenir Next LT Pro Light" panose="020B0304020202020204" pitchFamily="34" charset="0"/>
              </a:rPr>
              <a:t> non-</a:t>
            </a:r>
            <a:r>
              <a:rPr lang="lv-LV" sz="2400" dirty="0" err="1">
                <a:latin typeface="Avenir Next LT Pro Light" panose="020B0304020202020204" pitchFamily="34" charset="0"/>
              </a:rPr>
              <a:t>special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school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with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special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needs</a:t>
            </a:r>
            <a:r>
              <a:rPr lang="lv-LV" sz="2400" dirty="0">
                <a:latin typeface="Avenir Next LT Pro Light" panose="020B0304020202020204" pitchFamily="34" charset="0"/>
              </a:rPr>
              <a:t> students (72 h)</a:t>
            </a:r>
            <a:endParaRPr lang="en-US" sz="2400" dirty="0">
              <a:latin typeface="Avenir Next LT Pro Light" panose="020B0304020202020204" pitchFamily="34" charset="0"/>
            </a:endParaRPr>
          </a:p>
        </p:txBody>
      </p:sp>
      <p:pic>
        <p:nvPicPr>
          <p:cNvPr id="9" name="Picture 6" descr="Image result for co-funded by the erasmus+ programme of the european union">
            <a:extLst>
              <a:ext uri="{FF2B5EF4-FFF2-40B4-BE49-F238E27FC236}">
                <a16:creationId xmlns:a16="http://schemas.microsoft.com/office/drawing/2014/main" xmlns="" id="{00F679E9-0187-4E47-B0B7-1B366C657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7" y="785353"/>
            <a:ext cx="1251955" cy="27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32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F191D0A-F3DC-49E1-A88F-0C29CC9C7262}"/>
              </a:ext>
            </a:extLst>
          </p:cNvPr>
          <p:cNvSpPr/>
          <p:nvPr/>
        </p:nvSpPr>
        <p:spPr>
          <a:xfrm rot="5400000">
            <a:off x="5835320" y="-5823274"/>
            <a:ext cx="521357" cy="12191998"/>
          </a:xfrm>
          <a:prstGeom prst="rect">
            <a:avLst/>
          </a:prstGeom>
          <a:solidFill>
            <a:srgbClr val="7F1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DBC1574C-8D06-4812-B189-613ACEBFAA46}"/>
              </a:ext>
            </a:extLst>
          </p:cNvPr>
          <p:cNvSpPr/>
          <p:nvPr/>
        </p:nvSpPr>
        <p:spPr>
          <a:xfrm rot="10800000">
            <a:off x="1" y="9366"/>
            <a:ext cx="12191998" cy="1044733"/>
          </a:xfrm>
          <a:prstGeom prst="triangle">
            <a:avLst>
              <a:gd name="adj" fmla="val 83474"/>
            </a:avLst>
          </a:prstGeom>
          <a:gradFill>
            <a:gsLst>
              <a:gs pos="0">
                <a:srgbClr val="FFC000"/>
              </a:gs>
              <a:gs pos="74000">
                <a:srgbClr val="FFC000"/>
              </a:gs>
              <a:gs pos="100000">
                <a:srgbClr val="7F1D5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3AA4909A-5D12-4D62-97CD-8577A6541420}"/>
              </a:ext>
            </a:extLst>
          </p:cNvPr>
          <p:cNvSpPr/>
          <p:nvPr/>
        </p:nvSpPr>
        <p:spPr>
          <a:xfrm rot="10800000">
            <a:off x="1" y="0"/>
            <a:ext cx="12192000" cy="764155"/>
          </a:xfrm>
          <a:prstGeom prst="triangle">
            <a:avLst>
              <a:gd name="adj" fmla="val 83787"/>
            </a:avLst>
          </a:prstGeom>
          <a:solidFill>
            <a:srgbClr val="7F1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3443C62B-85E9-43D7-AC55-F27F4B2C1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289" y="6132338"/>
            <a:ext cx="1416446" cy="568901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838C725-AEF7-4878-BF4A-98AD6865CBCA}"/>
              </a:ext>
            </a:extLst>
          </p:cNvPr>
          <p:cNvSpPr txBox="1"/>
          <p:nvPr/>
        </p:nvSpPr>
        <p:spPr>
          <a:xfrm>
            <a:off x="1674632" y="1062967"/>
            <a:ext cx="527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3200" b="1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Forms</a:t>
            </a:r>
            <a:r>
              <a:rPr lang="lv-LV" sz="3200" b="1" dirty="0">
                <a:solidFill>
                  <a:srgbClr val="7F1D53"/>
                </a:solidFill>
                <a:latin typeface="Abadi Extra Light" panose="020B0204020104020204" pitchFamily="34" charset="0"/>
              </a:rPr>
              <a:t> </a:t>
            </a:r>
            <a:r>
              <a:rPr lang="lv-LV" sz="3200" b="1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of</a:t>
            </a:r>
            <a:r>
              <a:rPr lang="lv-LV" sz="3200" b="1" dirty="0">
                <a:solidFill>
                  <a:srgbClr val="7F1D53"/>
                </a:solidFill>
                <a:latin typeface="Abadi Extra Light" panose="020B0204020104020204" pitchFamily="34" charset="0"/>
              </a:rPr>
              <a:t> CPD</a:t>
            </a:r>
            <a:endParaRPr lang="en-GB" sz="3200" b="1" dirty="0">
              <a:solidFill>
                <a:srgbClr val="7F1D53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3649FD22-5552-470B-8A07-84E88B12A3C0}"/>
              </a:ext>
            </a:extLst>
          </p:cNvPr>
          <p:cNvSpPr txBox="1"/>
          <p:nvPr/>
        </p:nvSpPr>
        <p:spPr>
          <a:xfrm>
            <a:off x="622300" y="1496476"/>
            <a:ext cx="11283435" cy="5349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 Light" panose="020B0304020202020204" pitchFamily="34" charset="0"/>
              </a:rPr>
              <a:t>Courses</a:t>
            </a:r>
          </a:p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 Light" panose="020B0304020202020204" pitchFamily="34" charset="0"/>
              </a:rPr>
              <a:t>Seminars/workshops</a:t>
            </a:r>
            <a:r>
              <a:rPr lang="lv-LV" sz="2000" dirty="0">
                <a:latin typeface="Avenir Next LT Pro Light" panose="020B0304020202020204" pitchFamily="34" charset="0"/>
              </a:rPr>
              <a:t>, EU </a:t>
            </a:r>
            <a:r>
              <a:rPr lang="lv-LV" sz="2000" dirty="0" err="1">
                <a:latin typeface="Avenir Next LT Pro Light" panose="020B0304020202020204" pitchFamily="34" charset="0"/>
              </a:rPr>
              <a:t>projects</a:t>
            </a:r>
            <a:r>
              <a:rPr lang="lv-LV" sz="2000" dirty="0">
                <a:latin typeface="Avenir Next LT Pro Light" panose="020B0304020202020204" pitchFamily="34" charset="0"/>
              </a:rPr>
              <a:t>, </a:t>
            </a:r>
            <a:r>
              <a:rPr lang="lv-LV" sz="2000" dirty="0" err="1">
                <a:latin typeface="Avenir Next LT Pro Light" panose="020B0304020202020204" pitchFamily="34" charset="0"/>
              </a:rPr>
              <a:t>conferences</a:t>
            </a:r>
            <a:endParaRPr lang="en-US" sz="2000" dirty="0">
              <a:latin typeface="Avenir Next LT Pro Light" panose="020B03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lv-LV" sz="2000" dirty="0" err="1">
                <a:latin typeface="Avenir Next LT Pro Light" panose="020B0304020202020204" pitchFamily="34" charset="0"/>
              </a:rPr>
              <a:t>Lesson</a:t>
            </a:r>
            <a:r>
              <a:rPr lang="lv-LV" sz="2000" dirty="0">
                <a:latin typeface="Avenir Next LT Pro Light" panose="020B0304020202020204" pitchFamily="34" charset="0"/>
              </a:rPr>
              <a:t> </a:t>
            </a:r>
            <a:r>
              <a:rPr lang="lv-LV" sz="2000" dirty="0" err="1">
                <a:latin typeface="Avenir Next LT Pro Light" panose="020B0304020202020204" pitchFamily="34" charset="0"/>
              </a:rPr>
              <a:t>observation</a:t>
            </a:r>
            <a:r>
              <a:rPr lang="lv-LV" sz="2000" dirty="0">
                <a:latin typeface="Avenir Next LT Pro Light" panose="020B0304020202020204" pitchFamily="34" charset="0"/>
              </a:rPr>
              <a:t> </a:t>
            </a:r>
            <a:r>
              <a:rPr lang="lv-LV" sz="2000" dirty="0" err="1">
                <a:latin typeface="Avenir Next LT Pro Light" panose="020B0304020202020204" pitchFamily="34" charset="0"/>
              </a:rPr>
              <a:t>followed</a:t>
            </a:r>
            <a:r>
              <a:rPr lang="lv-LV" sz="2000" dirty="0">
                <a:latin typeface="Avenir Next LT Pro Light" panose="020B0304020202020204" pitchFamily="34" charset="0"/>
              </a:rPr>
              <a:t> </a:t>
            </a:r>
            <a:r>
              <a:rPr lang="lv-LV" sz="2000" dirty="0" err="1">
                <a:latin typeface="Avenir Next LT Pro Light" panose="020B0304020202020204" pitchFamily="34" charset="0"/>
              </a:rPr>
              <a:t>by</a:t>
            </a:r>
            <a:r>
              <a:rPr lang="lv-LV" sz="2000" dirty="0">
                <a:latin typeface="Avenir Next LT Pro Light" panose="020B0304020202020204" pitchFamily="34" charset="0"/>
              </a:rPr>
              <a:t> a </a:t>
            </a:r>
            <a:r>
              <a:rPr lang="lv-LV" sz="2000" dirty="0" err="1">
                <a:latin typeface="Avenir Next LT Pro Light" panose="020B0304020202020204" pitchFamily="34" charset="0"/>
              </a:rPr>
              <a:t>conversation</a:t>
            </a:r>
            <a:r>
              <a:rPr lang="lv-LV" sz="2000" dirty="0">
                <a:latin typeface="Avenir Next LT Pro Light" panose="020B0304020202020204" pitchFamily="34" charset="0"/>
              </a:rPr>
              <a:t> </a:t>
            </a:r>
            <a:r>
              <a:rPr lang="lv-LV" sz="2000" dirty="0" err="1">
                <a:latin typeface="Avenir Next LT Pro Light" panose="020B0304020202020204" pitchFamily="34" charset="0"/>
              </a:rPr>
              <a:t>with</a:t>
            </a:r>
            <a:r>
              <a:rPr lang="lv-LV" sz="2000" dirty="0">
                <a:latin typeface="Avenir Next LT Pro Light" panose="020B0304020202020204" pitchFamily="34" charset="0"/>
              </a:rPr>
              <a:t> a </a:t>
            </a:r>
            <a:r>
              <a:rPr lang="lv-LV" sz="2000" dirty="0" err="1">
                <a:latin typeface="Avenir Next LT Pro Light" panose="020B0304020202020204" pitchFamily="34" charset="0"/>
              </a:rPr>
              <a:t>teacher</a:t>
            </a:r>
            <a:endParaRPr lang="en-US" sz="2000" dirty="0">
              <a:latin typeface="Avenir Next LT Pro Light" panose="020B03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 Light" panose="020B0304020202020204" pitchFamily="34" charset="0"/>
              </a:rPr>
              <a:t>Master classes</a:t>
            </a:r>
            <a:r>
              <a:rPr lang="lv-LV" sz="2000" dirty="0">
                <a:latin typeface="Avenir Next LT Pro Light" panose="020B0304020202020204" pitchFamily="34" charset="0"/>
              </a:rPr>
              <a:t> </a:t>
            </a:r>
            <a:r>
              <a:rPr lang="lv-LV" sz="2000" dirty="0" err="1">
                <a:latin typeface="Avenir Next LT Pro Light" panose="020B0304020202020204" pitchFamily="34" charset="0"/>
              </a:rPr>
              <a:t>by</a:t>
            </a:r>
            <a:r>
              <a:rPr lang="lv-LV" sz="2000" dirty="0">
                <a:latin typeface="Avenir Next LT Pro Light" panose="020B0304020202020204" pitchFamily="34" charset="0"/>
              </a:rPr>
              <a:t> </a:t>
            </a:r>
            <a:r>
              <a:rPr lang="lv-LV" sz="2000" dirty="0" err="1">
                <a:latin typeface="Avenir Next LT Pro Light" panose="020B0304020202020204" pitchFamily="34" charset="0"/>
              </a:rPr>
              <a:t>experienced</a:t>
            </a:r>
            <a:r>
              <a:rPr lang="lv-LV" sz="2000" dirty="0">
                <a:latin typeface="Avenir Next LT Pro Light" panose="020B0304020202020204" pitchFamily="34" charset="0"/>
              </a:rPr>
              <a:t> </a:t>
            </a:r>
            <a:r>
              <a:rPr lang="lv-LV" sz="2000" dirty="0" err="1">
                <a:latin typeface="Avenir Next LT Pro Light" panose="020B0304020202020204" pitchFamily="34" charset="0"/>
              </a:rPr>
              <a:t>or</a:t>
            </a:r>
            <a:r>
              <a:rPr lang="lv-LV" sz="2000" dirty="0">
                <a:latin typeface="Avenir Next LT Pro Light" panose="020B0304020202020204" pitchFamily="34" charset="0"/>
              </a:rPr>
              <a:t> </a:t>
            </a:r>
            <a:r>
              <a:rPr lang="lv-LV" sz="2000" dirty="0" err="1">
                <a:latin typeface="Avenir Next LT Pro Light" panose="020B0304020202020204" pitchFamily="34" charset="0"/>
              </a:rPr>
              <a:t>innovative</a:t>
            </a:r>
            <a:r>
              <a:rPr lang="lv-LV" sz="2000" dirty="0">
                <a:latin typeface="Avenir Next LT Pro Light" panose="020B0304020202020204" pitchFamily="34" charset="0"/>
              </a:rPr>
              <a:t> </a:t>
            </a:r>
            <a:r>
              <a:rPr lang="lv-LV" sz="2000" dirty="0" err="1">
                <a:latin typeface="Avenir Next LT Pro Light" panose="020B0304020202020204" pitchFamily="34" charset="0"/>
              </a:rPr>
              <a:t>teacher</a:t>
            </a:r>
            <a:endParaRPr lang="en-US" sz="2000" dirty="0">
              <a:latin typeface="Avenir Next LT Pro Light" panose="020B03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 Light" panose="020B0304020202020204" pitchFamily="34" charset="0"/>
              </a:rPr>
              <a:t>Field trips</a:t>
            </a:r>
            <a:r>
              <a:rPr lang="lv-LV" sz="2000" dirty="0">
                <a:latin typeface="Avenir Next LT Pro Light" panose="020B0304020202020204" pitchFamily="34" charset="0"/>
              </a:rPr>
              <a:t> (</a:t>
            </a:r>
            <a:r>
              <a:rPr lang="lv-LV" sz="2000" dirty="0" err="1">
                <a:latin typeface="Avenir Next LT Pro Light" panose="020B0304020202020204" pitchFamily="34" charset="0"/>
              </a:rPr>
              <a:t>mainly</a:t>
            </a:r>
            <a:r>
              <a:rPr lang="lv-LV" sz="2000" dirty="0">
                <a:latin typeface="Avenir Next LT Pro Light" panose="020B0304020202020204" pitchFamily="34" charset="0"/>
              </a:rPr>
              <a:t> STEM </a:t>
            </a:r>
            <a:r>
              <a:rPr lang="lv-LV" sz="2000" dirty="0" err="1">
                <a:latin typeface="Avenir Next LT Pro Light" panose="020B0304020202020204" pitchFamily="34" charset="0"/>
              </a:rPr>
              <a:t>teachers</a:t>
            </a:r>
            <a:r>
              <a:rPr lang="lv-LV" sz="2000" dirty="0">
                <a:latin typeface="Avenir Next LT Pro Light" panose="020B0304020202020204" pitchFamily="34" charset="0"/>
              </a:rPr>
              <a:t>)</a:t>
            </a:r>
            <a:endParaRPr lang="en-US" sz="2000" dirty="0">
              <a:latin typeface="Avenir Next LT Pro Light" panose="020B03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 Light" panose="020B0304020202020204" pitchFamily="34" charset="0"/>
              </a:rPr>
              <a:t>Experience exchange</a:t>
            </a:r>
            <a:endParaRPr lang="lv-LV" sz="2000" dirty="0">
              <a:latin typeface="Avenir Next LT Pro Light" panose="020B03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lv-LV" sz="2000" dirty="0">
                <a:latin typeface="Avenir Next LT Pro Light" panose="020B0304020202020204" pitchFamily="34" charset="0"/>
              </a:rPr>
              <a:t>Professional </a:t>
            </a:r>
            <a:r>
              <a:rPr lang="lv-LV" sz="2000" dirty="0" err="1">
                <a:latin typeface="Avenir Next LT Pro Light" panose="020B0304020202020204" pitchFamily="34" charset="0"/>
              </a:rPr>
              <a:t>conversations</a:t>
            </a:r>
            <a:endParaRPr lang="lv-LV" sz="2000" dirty="0">
              <a:latin typeface="Avenir Next LT Pro Light" panose="020B03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lv-LV" sz="2000" dirty="0" err="1">
                <a:latin typeface="Avenir Next LT Pro Light" panose="020B0304020202020204" pitchFamily="34" charset="0"/>
              </a:rPr>
              <a:t>Supervisions</a:t>
            </a:r>
            <a:endParaRPr lang="en-US" sz="2000" dirty="0">
              <a:latin typeface="Avenir Next LT Pro Light" panose="020B0304020202020204" pitchFamily="34" charset="0"/>
            </a:endParaRPr>
          </a:p>
        </p:txBody>
      </p:sp>
      <p:pic>
        <p:nvPicPr>
          <p:cNvPr id="9" name="Picture 6" descr="Image result for co-funded by the erasmus+ programme of the european union">
            <a:extLst>
              <a:ext uri="{FF2B5EF4-FFF2-40B4-BE49-F238E27FC236}">
                <a16:creationId xmlns:a16="http://schemas.microsoft.com/office/drawing/2014/main" xmlns="" id="{00F679E9-0187-4E47-B0B7-1B366C657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7" y="785353"/>
            <a:ext cx="1251955" cy="27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17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F191D0A-F3DC-49E1-A88F-0C29CC9C7262}"/>
              </a:ext>
            </a:extLst>
          </p:cNvPr>
          <p:cNvSpPr/>
          <p:nvPr/>
        </p:nvSpPr>
        <p:spPr>
          <a:xfrm rot="5400000">
            <a:off x="5835320" y="-5823274"/>
            <a:ext cx="521357" cy="12191998"/>
          </a:xfrm>
          <a:prstGeom prst="rect">
            <a:avLst/>
          </a:prstGeom>
          <a:solidFill>
            <a:srgbClr val="7F1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DBC1574C-8D06-4812-B189-613ACEBFAA46}"/>
              </a:ext>
            </a:extLst>
          </p:cNvPr>
          <p:cNvSpPr/>
          <p:nvPr/>
        </p:nvSpPr>
        <p:spPr>
          <a:xfrm rot="10800000">
            <a:off x="1" y="9366"/>
            <a:ext cx="12191998" cy="1044733"/>
          </a:xfrm>
          <a:prstGeom prst="triangle">
            <a:avLst>
              <a:gd name="adj" fmla="val 83474"/>
            </a:avLst>
          </a:prstGeom>
          <a:gradFill>
            <a:gsLst>
              <a:gs pos="0">
                <a:srgbClr val="FFC000"/>
              </a:gs>
              <a:gs pos="74000">
                <a:srgbClr val="FFC000"/>
              </a:gs>
              <a:gs pos="100000">
                <a:srgbClr val="7F1D5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3AA4909A-5D12-4D62-97CD-8577A6541420}"/>
              </a:ext>
            </a:extLst>
          </p:cNvPr>
          <p:cNvSpPr/>
          <p:nvPr/>
        </p:nvSpPr>
        <p:spPr>
          <a:xfrm rot="10800000">
            <a:off x="1" y="0"/>
            <a:ext cx="12192000" cy="764155"/>
          </a:xfrm>
          <a:prstGeom prst="triangle">
            <a:avLst>
              <a:gd name="adj" fmla="val 83787"/>
            </a:avLst>
          </a:prstGeom>
          <a:solidFill>
            <a:srgbClr val="7F1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3443C62B-85E9-43D7-AC55-F27F4B2C1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289" y="6132338"/>
            <a:ext cx="1416446" cy="568901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838C725-AEF7-4878-BF4A-98AD6865CBCA}"/>
              </a:ext>
            </a:extLst>
          </p:cNvPr>
          <p:cNvSpPr txBox="1"/>
          <p:nvPr/>
        </p:nvSpPr>
        <p:spPr>
          <a:xfrm>
            <a:off x="2790825" y="1442999"/>
            <a:ext cx="527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3200" b="1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Our</a:t>
            </a:r>
            <a:r>
              <a:rPr lang="lv-LV" sz="3200" b="1" dirty="0">
                <a:solidFill>
                  <a:srgbClr val="7F1D53"/>
                </a:solidFill>
                <a:latin typeface="Abadi Extra Light" panose="020B0204020104020204" pitchFamily="34" charset="0"/>
              </a:rPr>
              <a:t> </a:t>
            </a:r>
            <a:r>
              <a:rPr lang="lv-LV" sz="3200" b="1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challenges</a:t>
            </a:r>
            <a:r>
              <a:rPr lang="lv-LV" sz="3200" b="1" dirty="0">
                <a:solidFill>
                  <a:srgbClr val="7F1D53"/>
                </a:solidFill>
                <a:latin typeface="Abadi Extra Light" panose="020B0204020104020204" pitchFamily="34" charset="0"/>
              </a:rPr>
              <a:t> </a:t>
            </a:r>
            <a:r>
              <a:rPr lang="lv-LV" sz="3200" b="1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in</a:t>
            </a:r>
            <a:r>
              <a:rPr lang="lv-LV" sz="3200" b="1" dirty="0">
                <a:solidFill>
                  <a:srgbClr val="7F1D53"/>
                </a:solidFill>
                <a:latin typeface="Abadi Extra Light" panose="020B0204020104020204" pitchFamily="34" charset="0"/>
              </a:rPr>
              <a:t> </a:t>
            </a:r>
            <a:r>
              <a:rPr lang="lv-LV" sz="3200" b="1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education</a:t>
            </a:r>
            <a:endParaRPr lang="en-GB" sz="3200" b="1" dirty="0">
              <a:solidFill>
                <a:srgbClr val="7F1D53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3649FD22-5552-470B-8A07-84E88B12A3C0}"/>
              </a:ext>
            </a:extLst>
          </p:cNvPr>
          <p:cNvSpPr txBox="1"/>
          <p:nvPr/>
        </p:nvSpPr>
        <p:spPr>
          <a:xfrm>
            <a:off x="622300" y="2654261"/>
            <a:ext cx="11283435" cy="3492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lv-LV" sz="2400" dirty="0" err="1">
                <a:latin typeface="Avenir Next LT Pro Light" panose="020B0304020202020204" pitchFamily="34" charset="0"/>
              </a:rPr>
              <a:t>Ageing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of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teaching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staff</a:t>
            </a:r>
            <a:endParaRPr lang="lv-LV" sz="2400" dirty="0">
              <a:latin typeface="Avenir Next LT Pro Light" panose="020B03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lv-LV" sz="2400" dirty="0" err="1">
                <a:latin typeface="Avenir Next LT Pro Light" panose="020B0304020202020204" pitchFamily="34" charset="0"/>
              </a:rPr>
              <a:t>New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curriculum</a:t>
            </a:r>
            <a:endParaRPr lang="en-US" sz="2400" dirty="0">
              <a:latin typeface="Avenir Next LT Pro Light" panose="020B03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lv-LV" sz="2400" dirty="0" err="1">
                <a:latin typeface="Avenir Next LT Pro Light" panose="020B0304020202020204" pitchFamily="34" charset="0"/>
              </a:rPr>
              <a:t>New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positions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of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teaching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staff</a:t>
            </a:r>
            <a:r>
              <a:rPr lang="lv-LV" sz="2400" dirty="0">
                <a:latin typeface="Avenir Next LT Pro Light" panose="020B0304020202020204" pitchFamily="34" charset="0"/>
              </a:rPr>
              <a:t>: Curriculum </a:t>
            </a:r>
            <a:r>
              <a:rPr lang="lv-LV" sz="2400" dirty="0" err="1">
                <a:latin typeface="Avenir Next LT Pro Light" panose="020B0304020202020204" pitchFamily="34" charset="0"/>
              </a:rPr>
              <a:t>coordinator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and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Learning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consultant</a:t>
            </a:r>
            <a:endParaRPr lang="lv-LV" sz="2400" dirty="0">
              <a:latin typeface="Avenir Next LT Pro Light" panose="020B03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lv-LV" sz="2400" dirty="0" err="1">
                <a:latin typeface="Avenir Next LT Pro Light" panose="020B0304020202020204" pitchFamily="34" charset="0"/>
              </a:rPr>
              <a:t>Lack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of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cooperation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between</a:t>
            </a:r>
            <a:r>
              <a:rPr lang="lv-LV" sz="2400" dirty="0">
                <a:latin typeface="Avenir Next LT Pro Light" panose="020B0304020202020204" pitchFamily="34" charset="0"/>
              </a:rPr>
              <a:t> </a:t>
            </a:r>
            <a:r>
              <a:rPr lang="lv-LV" sz="2400" dirty="0" err="1">
                <a:latin typeface="Avenir Next LT Pro Light" panose="020B0304020202020204" pitchFamily="34" charset="0"/>
              </a:rPr>
              <a:t>teachers</a:t>
            </a:r>
            <a:endParaRPr lang="en-US" sz="2400" dirty="0">
              <a:latin typeface="Avenir Next LT Pro Light" panose="020B0304020202020204" pitchFamily="34" charset="0"/>
            </a:endParaRPr>
          </a:p>
        </p:txBody>
      </p:sp>
      <p:pic>
        <p:nvPicPr>
          <p:cNvPr id="9" name="Picture 6" descr="Image result for co-funded by the erasmus+ programme of the european union">
            <a:extLst>
              <a:ext uri="{FF2B5EF4-FFF2-40B4-BE49-F238E27FC236}">
                <a16:creationId xmlns:a16="http://schemas.microsoft.com/office/drawing/2014/main" xmlns="" id="{00F679E9-0187-4E47-B0B7-1B366C657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7" y="785353"/>
            <a:ext cx="1251955" cy="27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92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F191D0A-F3DC-49E1-A88F-0C29CC9C7262}"/>
              </a:ext>
            </a:extLst>
          </p:cNvPr>
          <p:cNvSpPr/>
          <p:nvPr/>
        </p:nvSpPr>
        <p:spPr>
          <a:xfrm rot="5400000">
            <a:off x="5835320" y="-5823274"/>
            <a:ext cx="521357" cy="12191998"/>
          </a:xfrm>
          <a:prstGeom prst="rect">
            <a:avLst/>
          </a:prstGeom>
          <a:solidFill>
            <a:srgbClr val="7F1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DBC1574C-8D06-4812-B189-613ACEBFAA46}"/>
              </a:ext>
            </a:extLst>
          </p:cNvPr>
          <p:cNvSpPr/>
          <p:nvPr/>
        </p:nvSpPr>
        <p:spPr>
          <a:xfrm rot="10800000">
            <a:off x="1" y="9366"/>
            <a:ext cx="12191998" cy="1044733"/>
          </a:xfrm>
          <a:prstGeom prst="triangle">
            <a:avLst>
              <a:gd name="adj" fmla="val 83474"/>
            </a:avLst>
          </a:prstGeom>
          <a:gradFill>
            <a:gsLst>
              <a:gs pos="0">
                <a:srgbClr val="FFC000"/>
              </a:gs>
              <a:gs pos="74000">
                <a:srgbClr val="FFC000"/>
              </a:gs>
              <a:gs pos="100000">
                <a:srgbClr val="7F1D5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3AA4909A-5D12-4D62-97CD-8577A6541420}"/>
              </a:ext>
            </a:extLst>
          </p:cNvPr>
          <p:cNvSpPr/>
          <p:nvPr/>
        </p:nvSpPr>
        <p:spPr>
          <a:xfrm rot="10800000">
            <a:off x="1" y="0"/>
            <a:ext cx="12192000" cy="764155"/>
          </a:xfrm>
          <a:prstGeom prst="triangle">
            <a:avLst>
              <a:gd name="adj" fmla="val 83787"/>
            </a:avLst>
          </a:prstGeom>
          <a:solidFill>
            <a:srgbClr val="7F1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3443C62B-85E9-43D7-AC55-F27F4B2C1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289" y="6132338"/>
            <a:ext cx="1416446" cy="568901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838C725-AEF7-4878-BF4A-98AD6865CBCA}"/>
              </a:ext>
            </a:extLst>
          </p:cNvPr>
          <p:cNvSpPr txBox="1"/>
          <p:nvPr/>
        </p:nvSpPr>
        <p:spPr>
          <a:xfrm>
            <a:off x="3143250" y="1073244"/>
            <a:ext cx="5067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b="1" dirty="0">
                <a:solidFill>
                  <a:srgbClr val="7F1D53"/>
                </a:solidFill>
                <a:latin typeface="Abadi Extra Light" panose="020B0204020104020204" pitchFamily="34" charset="0"/>
              </a:rPr>
              <a:t>Curriculum </a:t>
            </a:r>
            <a:r>
              <a:rPr lang="lv-LV" sz="3200" b="1" dirty="0" err="1">
                <a:solidFill>
                  <a:srgbClr val="7F1D53"/>
                </a:solidFill>
                <a:latin typeface="Abadi Extra Light" panose="020B0204020104020204" pitchFamily="34" charset="0"/>
              </a:rPr>
              <a:t>coordinator</a:t>
            </a:r>
            <a:endParaRPr lang="en-GB" sz="3200" b="1" dirty="0">
              <a:solidFill>
                <a:srgbClr val="7F1D53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3649FD22-5552-470B-8A07-84E88B12A3C0}"/>
              </a:ext>
            </a:extLst>
          </p:cNvPr>
          <p:cNvSpPr txBox="1"/>
          <p:nvPr/>
        </p:nvSpPr>
        <p:spPr>
          <a:xfrm>
            <a:off x="841375" y="1813426"/>
            <a:ext cx="11283435" cy="4887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lv-LV" sz="2000" dirty="0">
                <a:latin typeface="Avenir Next LT Pro Light" panose="020B0304020202020204" pitchFamily="34" charset="0"/>
              </a:rPr>
              <a:t>S</a:t>
            </a:r>
            <a:r>
              <a:rPr lang="en-US" sz="2000" dirty="0" err="1">
                <a:latin typeface="Avenir Next LT Pro Light" panose="020B0304020202020204" pitchFamily="34" charset="0"/>
              </a:rPr>
              <a:t>upport</a:t>
            </a:r>
            <a:r>
              <a:rPr lang="lv-LV" sz="2000" dirty="0">
                <a:latin typeface="Avenir Next LT Pro Light" panose="020B0304020202020204" pitchFamily="34" charset="0"/>
              </a:rPr>
              <a:t>s</a:t>
            </a:r>
            <a:r>
              <a:rPr lang="en-US" sz="2000" dirty="0">
                <a:latin typeface="Avenir Next LT Pro Light" panose="020B0304020202020204" pitchFamily="34" charset="0"/>
              </a:rPr>
              <a:t> co-operation between teachers in educational institutions in the planning and implementation of curricula and approaches</a:t>
            </a:r>
            <a:endParaRPr lang="lv-LV" sz="2000" dirty="0">
              <a:latin typeface="Avenir Next LT Pro Light" panose="020B03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 Light" panose="020B0304020202020204" pitchFamily="34" charset="0"/>
              </a:rPr>
              <a:t>Coordinate</a:t>
            </a:r>
            <a:r>
              <a:rPr lang="lv-LV" sz="2000" dirty="0">
                <a:latin typeface="Avenir Next LT Pro Light" panose="020B0304020202020204" pitchFamily="34" charset="0"/>
              </a:rPr>
              <a:t>s</a:t>
            </a:r>
            <a:r>
              <a:rPr lang="en-US" sz="2000" dirty="0">
                <a:latin typeface="Avenir Next LT Pro Light" panose="020B0304020202020204" pitchFamily="34" charset="0"/>
              </a:rPr>
              <a:t> proposals or solutions for the development of county / city specific curriculum issues</a:t>
            </a:r>
            <a:endParaRPr lang="lv-LV" sz="2000" dirty="0">
              <a:latin typeface="Avenir Next LT Pro Light" panose="020B03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lv-LV" sz="2000" dirty="0">
                <a:latin typeface="Avenir Next LT Pro Light" panose="020B0304020202020204" pitchFamily="34" charset="0"/>
              </a:rPr>
              <a:t>K</a:t>
            </a:r>
            <a:r>
              <a:rPr lang="en-US" sz="2000" dirty="0">
                <a:latin typeface="Avenir Next LT Pro Light" panose="020B0304020202020204" pitchFamily="34" charset="0"/>
              </a:rPr>
              <a:t>now</a:t>
            </a:r>
            <a:r>
              <a:rPr lang="lv-LV" sz="2000" dirty="0">
                <a:latin typeface="Avenir Next LT Pro Light" panose="020B0304020202020204" pitchFamily="34" charset="0"/>
              </a:rPr>
              <a:t>s</a:t>
            </a:r>
            <a:r>
              <a:rPr lang="en-US" sz="2000" dirty="0">
                <a:latin typeface="Avenir Next LT Pro Light" panose="020B0304020202020204" pitchFamily="34" charset="0"/>
              </a:rPr>
              <a:t> the latest teaching and methodological tools and other resources in the field of teaching</a:t>
            </a:r>
            <a:endParaRPr lang="lv-LV" sz="2000" dirty="0">
              <a:latin typeface="Avenir Next LT Pro Light" panose="020B03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1800"/>
              </a:spcAft>
              <a:buClr>
                <a:srgbClr val="FFC000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 Light" panose="020B0304020202020204" pitchFamily="34" charset="0"/>
              </a:rPr>
              <a:t>Participate</a:t>
            </a:r>
            <a:r>
              <a:rPr lang="lv-LV" sz="2000" dirty="0">
                <a:latin typeface="Avenir Next LT Pro Light" panose="020B0304020202020204" pitchFamily="34" charset="0"/>
              </a:rPr>
              <a:t>s</a:t>
            </a:r>
            <a:r>
              <a:rPr lang="en-US" sz="2000" dirty="0">
                <a:latin typeface="Avenir Next LT Pro Light" panose="020B0304020202020204" pitchFamily="34" charset="0"/>
              </a:rPr>
              <a:t> in the identification of learning needs of teachers related to the implementation of the content and in the planning of issues related to the professional development of teachers.</a:t>
            </a:r>
          </a:p>
        </p:txBody>
      </p:sp>
      <p:pic>
        <p:nvPicPr>
          <p:cNvPr id="9" name="Picture 6" descr="Image result for co-funded by the erasmus+ programme of the european union">
            <a:extLst>
              <a:ext uri="{FF2B5EF4-FFF2-40B4-BE49-F238E27FC236}">
                <a16:creationId xmlns:a16="http://schemas.microsoft.com/office/drawing/2014/main" xmlns="" id="{00F679E9-0187-4E47-B0B7-1B366C657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7" y="785353"/>
            <a:ext cx="1251955" cy="27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86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426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Abadi Extra Light</vt:lpstr>
      <vt:lpstr>Arial</vt:lpstr>
      <vt:lpstr>Avenir Next LT Pro Light</vt:lpstr>
      <vt:lpstr>Calibri</vt:lpstr>
      <vt:lpstr>Calibri Light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Prodan</dc:creator>
  <cp:lastModifiedBy>Sandra Prince</cp:lastModifiedBy>
  <cp:revision>26</cp:revision>
  <cp:lastPrinted>2022-01-18T09:23:55Z</cp:lastPrinted>
  <dcterms:created xsi:type="dcterms:W3CDTF">2019-11-12T06:19:57Z</dcterms:created>
  <dcterms:modified xsi:type="dcterms:W3CDTF">2022-01-18T14:49:10Z</dcterms:modified>
</cp:coreProperties>
</file>